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9003ec86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9003ec86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645b323b20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645b323b20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9003ec861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9003ec861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9003ec861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9003ec861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645b323b20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645b323b20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9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105250" y="2197275"/>
            <a:ext cx="8520600" cy="1087500"/>
          </a:xfrm>
          <a:prstGeom prst="rect">
            <a:avLst/>
          </a:prstGeom>
        </p:spPr>
        <p:txBody>
          <a:bodyPr anchorCtr="0" anchor="b" bIns="91425" lIns="91425" spcFirstLastPara="1" rIns="91425" wrap="square" tIns="91425">
            <a:normAutofit/>
          </a:bodyPr>
          <a:lstStyle/>
          <a:p>
            <a:pPr indent="0" lvl="0" marL="0" marR="0" rtl="0" algn="l">
              <a:lnSpc>
                <a:spcPct val="100000"/>
              </a:lnSpc>
              <a:spcBef>
                <a:spcPts val="0"/>
              </a:spcBef>
              <a:spcAft>
                <a:spcPts val="0"/>
              </a:spcAft>
              <a:buNone/>
            </a:pPr>
            <a:r>
              <a:rPr lang="ja"/>
              <a:t>医療の新しいサービス</a:t>
            </a:r>
            <a:endParaRPr/>
          </a:p>
        </p:txBody>
      </p:sp>
      <p:sp>
        <p:nvSpPr>
          <p:cNvPr id="55" name="Google Shape;55;p13"/>
          <p:cNvSpPr/>
          <p:nvPr/>
        </p:nvSpPr>
        <p:spPr>
          <a:xfrm>
            <a:off x="3979725" y="664375"/>
            <a:ext cx="3514500" cy="936300"/>
          </a:xfrm>
          <a:prstGeom prst="wedgeRectCallout">
            <a:avLst>
              <a:gd fmla="val -20833" name="adj1"/>
              <a:gd fmla="val 625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ja" sz="3600"/>
              <a:t>どうする◯◯！</a:t>
            </a:r>
            <a:endParaRPr sz="3600"/>
          </a:p>
        </p:txBody>
      </p:sp>
      <p:pic>
        <p:nvPicPr>
          <p:cNvPr id="56" name="Google Shape;56;p13"/>
          <p:cNvPicPr preferRelativeResize="0"/>
          <p:nvPr/>
        </p:nvPicPr>
        <p:blipFill>
          <a:blip r:embed="rId3">
            <a:alphaModFix/>
          </a:blip>
          <a:stretch>
            <a:fillRect/>
          </a:stretch>
        </p:blipFill>
        <p:spPr>
          <a:xfrm>
            <a:off x="6906588" y="2197275"/>
            <a:ext cx="1990725" cy="2800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2">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1000"/>
                                        <p:tgtEl>
                                          <p:spTgt spid="5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新しい医療サービス</a:t>
            </a:r>
            <a:endParaRPr/>
          </a:p>
        </p:txBody>
      </p:sp>
      <p:sp>
        <p:nvSpPr>
          <p:cNvPr id="62" name="Google Shape;62;p14"/>
          <p:cNvSpPr txBox="1"/>
          <p:nvPr>
            <p:ph idx="1" type="body"/>
          </p:nvPr>
        </p:nvSpPr>
        <p:spPr>
          <a:xfrm>
            <a:off x="311700" y="1152475"/>
            <a:ext cx="8520600" cy="3416400"/>
          </a:xfrm>
          <a:prstGeom prst="rect">
            <a:avLst/>
          </a:prstGeom>
          <a:solidFill>
            <a:srgbClr val="FFFFFF"/>
          </a:solidFill>
          <a:ln cap="flat" cmpd="sng" w="9525">
            <a:solidFill>
              <a:srgbClr val="FF00FF"/>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lang="ja"/>
              <a:t>　　　　　　　　　　　　　</a:t>
            </a:r>
            <a:r>
              <a:rPr lang="ja" sz="3100">
                <a:solidFill>
                  <a:srgbClr val="9900FF"/>
                </a:solidFill>
              </a:rPr>
              <a:t>受付サービス</a:t>
            </a:r>
            <a:endParaRPr sz="3100">
              <a:solidFill>
                <a:srgbClr val="9900FF"/>
              </a:solidFill>
            </a:endParaRPr>
          </a:p>
          <a:p>
            <a:pPr indent="0" lvl="0" marL="0" rtl="0" algn="l">
              <a:spcBef>
                <a:spcPts val="1200"/>
              </a:spcBef>
              <a:spcAft>
                <a:spcPts val="1200"/>
              </a:spcAft>
              <a:buNone/>
            </a:pPr>
            <a:r>
              <a:rPr lang="ja">
                <a:solidFill>
                  <a:srgbClr val="9900FF"/>
                </a:solidFill>
              </a:rPr>
              <a:t>受付サービスとは、機械化したロボットが自動で受付をして検査室まで、連れていってくれたり案内や、待機時間などの説明をこなしてくれる。</a:t>
            </a:r>
            <a:endParaRPr/>
          </a:p>
        </p:txBody>
      </p:sp>
      <p:pic>
        <p:nvPicPr>
          <p:cNvPr id="63" name="Google Shape;63;p14"/>
          <p:cNvPicPr preferRelativeResize="0"/>
          <p:nvPr/>
        </p:nvPicPr>
        <p:blipFill>
          <a:blip r:embed="rId3">
            <a:alphaModFix/>
          </a:blip>
          <a:stretch>
            <a:fillRect/>
          </a:stretch>
        </p:blipFill>
        <p:spPr>
          <a:xfrm>
            <a:off x="6105863" y="2662025"/>
            <a:ext cx="2466975" cy="1847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2">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1000"/>
                                        <p:tgtEl>
                                          <p:spTgt spid="62"/>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gtEl>
                                        <p:attrNameLst>
                                          <p:attrName>style.visibility</p:attrName>
                                        </p:attrNameLst>
                                      </p:cBhvr>
                                      <p:to>
                                        <p:strVal val="visible"/>
                                      </p:to>
                                    </p:set>
                                  </p:childTnLst>
                                </p:cTn>
                              </p:par>
                            </p:childTnLst>
                          </p:cTn>
                        </p:par>
                        <p:par>
                          <p:cTn fill="hold">
                            <p:stCondLst>
                              <p:cond delay="0"/>
                            </p:stCondLst>
                            <p:childTnLst>
                              <p:par>
                                <p:cTn fill="hold" nodeType="afterEffect" presetClass="emph" presetID="8" presetSubtype="0">
                                  <p:stCondLst>
                                    <p:cond delay="0"/>
                                  </p:stCondLst>
                                  <p:childTnLst>
                                    <p:animRot by="-21600000">
                                      <p:cBhvr>
                                        <p:cTn dur="1000" fill="hold"/>
                                        <p:tgtEl>
                                          <p:spTgt spid="63"/>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71500"/>
            <a:ext cx="8520600" cy="670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sz="5300"/>
              <a:t>現状　</a:t>
            </a:r>
            <a:r>
              <a:rPr lang="ja"/>
              <a:t>　</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3900"/>
              <a:t>人手が足りず、患者さんの待ち時間がある。</a:t>
            </a:r>
            <a:endParaRPr sz="3900"/>
          </a:p>
          <a:p>
            <a:pPr indent="0" lvl="0" marL="0" rtl="0" algn="l">
              <a:spcBef>
                <a:spcPts val="1200"/>
              </a:spcBef>
              <a:spcAft>
                <a:spcPts val="0"/>
              </a:spcAft>
              <a:buNone/>
            </a:pPr>
            <a:r>
              <a:rPr lang="ja" sz="3900"/>
              <a:t>お医者さんもやることがたく</a:t>
            </a:r>
            <a:endParaRPr sz="3900"/>
          </a:p>
          <a:p>
            <a:pPr indent="0" lvl="0" marL="0" rtl="0" algn="l">
              <a:spcBef>
                <a:spcPts val="1200"/>
              </a:spcBef>
              <a:spcAft>
                <a:spcPts val="1200"/>
              </a:spcAft>
              <a:buNone/>
            </a:pPr>
            <a:r>
              <a:rPr lang="ja" sz="3900"/>
              <a:t>さんあり忙しい。</a:t>
            </a:r>
            <a:endParaRPr sz="2700"/>
          </a:p>
        </p:txBody>
      </p:sp>
      <p:pic>
        <p:nvPicPr>
          <p:cNvPr id="70" name="Google Shape;70;p15"/>
          <p:cNvPicPr preferRelativeResize="0"/>
          <p:nvPr/>
        </p:nvPicPr>
        <p:blipFill>
          <a:blip r:embed="rId3">
            <a:alphaModFix/>
          </a:blip>
          <a:stretch>
            <a:fillRect/>
          </a:stretch>
        </p:blipFill>
        <p:spPr>
          <a:xfrm>
            <a:off x="6847745" y="2785545"/>
            <a:ext cx="1984550" cy="19959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mph" presetID="8" presetSubtype="0">
                                  <p:stCondLst>
                                    <p:cond delay="0"/>
                                  </p:stCondLst>
                                  <p:childTnLst>
                                    <p:animRot by="-21600000">
                                      <p:cBhvr>
                                        <p:cTn dur="1000" fill="hold"/>
                                        <p:tgtEl>
                                          <p:spTgt spid="70"/>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333475"/>
            <a:ext cx="79977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sz="6688"/>
              <a:t>必要な情報</a:t>
            </a:r>
            <a:endParaRPr sz="6688"/>
          </a:p>
        </p:txBody>
      </p:sp>
      <p:sp>
        <p:nvSpPr>
          <p:cNvPr id="76" name="Google Shape;76;p16"/>
          <p:cNvSpPr txBox="1"/>
          <p:nvPr>
            <p:ph idx="1" type="body"/>
          </p:nvPr>
        </p:nvSpPr>
        <p:spPr>
          <a:xfrm>
            <a:off x="311700" y="1152500"/>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a:p>
          <a:p>
            <a:pPr indent="0" lvl="0" marL="0" rtl="0" algn="l">
              <a:spcBef>
                <a:spcPts val="1200"/>
              </a:spcBef>
              <a:spcAft>
                <a:spcPts val="0"/>
              </a:spcAft>
              <a:buClr>
                <a:schemeClr val="dk1"/>
              </a:buClr>
              <a:buSzPts val="1100"/>
              <a:buFont typeface="Arial"/>
              <a:buNone/>
            </a:pPr>
            <a:r>
              <a:rPr lang="ja"/>
              <a:t>　　　　　</a:t>
            </a:r>
            <a:r>
              <a:rPr lang="ja" sz="2900">
                <a:solidFill>
                  <a:srgbClr val="9900FF"/>
                </a:solidFill>
              </a:rPr>
              <a:t>その人の検査情報や、薬の情報</a:t>
            </a:r>
            <a:endParaRPr sz="2900">
              <a:solidFill>
                <a:srgbClr val="9900FF"/>
              </a:solidFill>
            </a:endParaRPr>
          </a:p>
          <a:p>
            <a:pPr indent="0" lvl="0" marL="0" rtl="0" algn="l">
              <a:spcBef>
                <a:spcPts val="1200"/>
              </a:spcBef>
              <a:spcAft>
                <a:spcPts val="0"/>
              </a:spcAft>
              <a:buClr>
                <a:schemeClr val="dk1"/>
              </a:buClr>
              <a:buSzPts val="1100"/>
              <a:buFont typeface="Arial"/>
              <a:buNone/>
            </a:pPr>
            <a:r>
              <a:rPr lang="ja" sz="2900">
                <a:solidFill>
                  <a:srgbClr val="9900FF"/>
                </a:solidFill>
              </a:rPr>
              <a:t>　　　フロアの位置情報</a:t>
            </a:r>
            <a:endParaRPr sz="2900">
              <a:solidFill>
                <a:srgbClr val="9900FF"/>
              </a:solidFill>
            </a:endParaRPr>
          </a:p>
          <a:p>
            <a:pPr indent="0" lvl="0" marL="0" rtl="0" algn="l">
              <a:spcBef>
                <a:spcPts val="1200"/>
              </a:spcBef>
              <a:spcAft>
                <a:spcPts val="0"/>
              </a:spcAft>
              <a:buClr>
                <a:schemeClr val="dk1"/>
              </a:buClr>
              <a:buSzPts val="1100"/>
              <a:buFont typeface="Arial"/>
              <a:buNone/>
            </a:pPr>
            <a:r>
              <a:rPr lang="ja" sz="2900">
                <a:solidFill>
                  <a:srgbClr val="9900FF"/>
                </a:solidFill>
              </a:rPr>
              <a:t>　　　部屋が空いているかなどの情報</a:t>
            </a:r>
            <a:endParaRPr sz="2900">
              <a:solidFill>
                <a:srgbClr val="9900FF"/>
              </a:solidFill>
            </a:endParaRPr>
          </a:p>
          <a:p>
            <a:pPr indent="0" lvl="0" marL="0" rtl="0" algn="l">
              <a:spcBef>
                <a:spcPts val="1200"/>
              </a:spcBef>
              <a:spcAft>
                <a:spcPts val="0"/>
              </a:spcAft>
              <a:buClr>
                <a:schemeClr val="dk1"/>
              </a:buClr>
              <a:buSzPts val="1100"/>
              <a:buFont typeface="Arial"/>
              <a:buNone/>
            </a:pPr>
            <a:r>
              <a:rPr lang="ja" sz="2900">
                <a:solidFill>
                  <a:srgbClr val="9900FF"/>
                </a:solidFill>
              </a:rPr>
              <a:t>　　　患者の体調</a:t>
            </a:r>
            <a:endParaRPr sz="2900">
              <a:solidFill>
                <a:srgbClr val="9900FF"/>
              </a:solidFill>
            </a:endParaRPr>
          </a:p>
          <a:p>
            <a:pPr indent="0" lvl="0" marL="0" rtl="0" algn="l">
              <a:spcBef>
                <a:spcPts val="1200"/>
              </a:spcBef>
              <a:spcAft>
                <a:spcPts val="1200"/>
              </a:spcAft>
              <a:buNone/>
            </a:pPr>
            <a:r>
              <a:t/>
            </a:r>
            <a:endParaRPr>
              <a:solidFill>
                <a:srgbClr val="9900FF"/>
              </a:solidFill>
            </a:endParaRPr>
          </a:p>
        </p:txBody>
      </p:sp>
      <p:pic>
        <p:nvPicPr>
          <p:cNvPr id="77" name="Google Shape;77;p16"/>
          <p:cNvPicPr preferRelativeResize="0"/>
          <p:nvPr/>
        </p:nvPicPr>
        <p:blipFill>
          <a:blip r:embed="rId3">
            <a:alphaModFix/>
          </a:blip>
          <a:stretch>
            <a:fillRect/>
          </a:stretch>
        </p:blipFill>
        <p:spPr>
          <a:xfrm>
            <a:off x="6797125" y="1985575"/>
            <a:ext cx="2346875" cy="3157925"/>
          </a:xfrm>
          <a:prstGeom prst="rect">
            <a:avLst/>
          </a:prstGeom>
          <a:noFill/>
          <a:ln>
            <a:noFill/>
          </a:ln>
        </p:spPr>
      </p:pic>
      <p:pic>
        <p:nvPicPr>
          <p:cNvPr id="78" name="Google Shape;78;p16"/>
          <p:cNvPicPr preferRelativeResize="0"/>
          <p:nvPr/>
        </p:nvPicPr>
        <p:blipFill>
          <a:blip r:embed="rId4">
            <a:alphaModFix/>
          </a:blip>
          <a:stretch>
            <a:fillRect/>
          </a:stretch>
        </p:blipFill>
        <p:spPr>
          <a:xfrm>
            <a:off x="0" y="0"/>
            <a:ext cx="1475621" cy="1985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184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sz="4355"/>
              <a:t>どのような豊かさがある？</a:t>
            </a:r>
            <a:endParaRPr sz="4355"/>
          </a:p>
        </p:txBody>
      </p:sp>
      <p:sp>
        <p:nvSpPr>
          <p:cNvPr id="84" name="Google Shape;84;p17"/>
          <p:cNvSpPr txBox="1"/>
          <p:nvPr>
            <p:ph idx="1" type="body"/>
          </p:nvPr>
        </p:nvSpPr>
        <p:spPr>
          <a:xfrm>
            <a:off x="442100" y="1017725"/>
            <a:ext cx="8520600" cy="377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2200">
                <a:solidFill>
                  <a:srgbClr val="9900FF"/>
                </a:solidFill>
              </a:rPr>
              <a:t>現在は、人手がたりず困っているが何台かのロボットを配置することによって、人手不足の解消や、患者の待ち時間などが減ると思います。</a:t>
            </a:r>
            <a:r>
              <a:rPr lang="ja" sz="2400">
                <a:solidFill>
                  <a:srgbClr val="9900FF"/>
                </a:solidFill>
              </a:rPr>
              <a:t>患者にとって、待ち時間がつらい人もいると思いました。だから、ロボットがいることで、スムーズに検査室に進むことができる。さらに、患者の体調がわかれば、患者にあった検査室を案内してくれるなど、</a:t>
            </a:r>
            <a:endParaRPr sz="2400">
              <a:solidFill>
                <a:srgbClr val="9900FF"/>
              </a:solidFill>
            </a:endParaRPr>
          </a:p>
          <a:p>
            <a:pPr indent="0" lvl="0" marL="0" rtl="0" algn="l">
              <a:spcBef>
                <a:spcPts val="1200"/>
              </a:spcBef>
              <a:spcAft>
                <a:spcPts val="0"/>
              </a:spcAft>
              <a:buNone/>
            </a:pPr>
            <a:r>
              <a:rPr lang="ja" sz="2400">
                <a:solidFill>
                  <a:srgbClr val="9900FF"/>
                </a:solidFill>
              </a:rPr>
              <a:t>便利になり豊かさが生まれてくると</a:t>
            </a:r>
            <a:endParaRPr sz="2400">
              <a:solidFill>
                <a:srgbClr val="9900FF"/>
              </a:solidFill>
            </a:endParaRPr>
          </a:p>
          <a:p>
            <a:pPr indent="0" lvl="0" marL="0" rtl="0" algn="l">
              <a:spcBef>
                <a:spcPts val="1200"/>
              </a:spcBef>
              <a:spcAft>
                <a:spcPts val="1200"/>
              </a:spcAft>
              <a:buNone/>
            </a:pPr>
            <a:r>
              <a:rPr lang="ja" sz="2400">
                <a:solidFill>
                  <a:srgbClr val="9900FF"/>
                </a:solidFill>
              </a:rPr>
              <a:t>思います</a:t>
            </a:r>
            <a:r>
              <a:rPr lang="ja" sz="2900">
                <a:solidFill>
                  <a:srgbClr val="9900FF"/>
                </a:solidFill>
              </a:rPr>
              <a:t>。</a:t>
            </a:r>
            <a:endParaRPr sz="4700">
              <a:solidFill>
                <a:srgbClr val="9900FF"/>
              </a:solidFill>
            </a:endParaRPr>
          </a:p>
        </p:txBody>
      </p:sp>
      <p:pic>
        <p:nvPicPr>
          <p:cNvPr id="85" name="Google Shape;85;p17"/>
          <p:cNvPicPr preferRelativeResize="0"/>
          <p:nvPr/>
        </p:nvPicPr>
        <p:blipFill>
          <a:blip r:embed="rId3">
            <a:alphaModFix/>
          </a:blip>
          <a:stretch>
            <a:fillRect/>
          </a:stretch>
        </p:blipFill>
        <p:spPr>
          <a:xfrm>
            <a:off x="6347675" y="3177000"/>
            <a:ext cx="2424375" cy="1894050"/>
          </a:xfrm>
          <a:prstGeom prst="rect">
            <a:avLst/>
          </a:prstGeom>
          <a:noFill/>
          <a:ln>
            <a:noFill/>
          </a:ln>
        </p:spPr>
      </p:pic>
      <p:sp>
        <p:nvSpPr>
          <p:cNvPr id="86" name="Google Shape;86;p17"/>
          <p:cNvSpPr txBox="1"/>
          <p:nvPr/>
        </p:nvSpPr>
        <p:spPr>
          <a:xfrm>
            <a:off x="12398650" y="-2811825"/>
            <a:ext cx="6752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mph" presetID="8" presetSubtype="0">
                                  <p:stCondLst>
                                    <p:cond delay="0"/>
                                  </p:stCondLst>
                                  <p:childTnLst>
                                    <p:animRot by="-21600000">
                                      <p:cBhvr>
                                        <p:cTn dur="1000" fill="hold"/>
                                        <p:tgtEl>
                                          <p:spTgt spid="85"/>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18"/>
          <p:cNvPicPr preferRelativeResize="0"/>
          <p:nvPr/>
        </p:nvPicPr>
        <p:blipFill>
          <a:blip r:embed="rId3">
            <a:alphaModFix/>
          </a:blip>
          <a:stretch>
            <a:fillRect/>
          </a:stretch>
        </p:blipFill>
        <p:spPr>
          <a:xfrm>
            <a:off x="5869075" y="895350"/>
            <a:ext cx="3209925" cy="3352800"/>
          </a:xfrm>
          <a:prstGeom prst="rect">
            <a:avLst/>
          </a:prstGeom>
          <a:noFill/>
          <a:ln>
            <a:noFill/>
          </a:ln>
        </p:spPr>
      </p:pic>
      <p:sp>
        <p:nvSpPr>
          <p:cNvPr id="92" name="Google Shape;92;p18"/>
          <p:cNvSpPr txBox="1"/>
          <p:nvPr/>
        </p:nvSpPr>
        <p:spPr>
          <a:xfrm>
            <a:off x="1161650" y="2715050"/>
            <a:ext cx="36366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5200">
                <a:solidFill>
                  <a:schemeClr val="dk2"/>
                </a:solidFill>
              </a:rPr>
              <a:t>終わり</a:t>
            </a:r>
            <a:endParaRPr sz="5200">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1000"/>
                                        <p:tgtEl>
                                          <p:spTgt spid="91"/>
                                        </p:tgtEl>
                                        <p:attrNameLst>
                                          <p:attrName>ppt_x</p:attrName>
                                        </p:attrNameLst>
                                      </p:cBhvr>
                                      <p:tavLst>
                                        <p:tav fmla="" tm="0">
                                          <p:val>
                                            <p:strVal val="#ppt_x-1"/>
                                          </p:val>
                                        </p:tav>
                                        <p:tav fmla="" tm="100000">
                                          <p:val>
                                            <p:strVal val="#ppt_x"/>
                                          </p:val>
                                        </p:tav>
                                      </p:tavLst>
                                    </p:anim>
                                  </p:childTnLst>
                                </p:cTn>
                              </p:par>
                            </p:childTnLst>
                          </p:cTn>
                        </p:par>
                        <p:par>
                          <p:cTn fill="hold">
                            <p:stCondLst>
                              <p:cond delay="1000"/>
                            </p:stCondLst>
                            <p:childTnLst>
                              <p:par>
                                <p:cTn fill="hold" nodeType="afterEffect" presetClass="entr" presetID="2" presetSubtype="2">
                                  <p:stCondLst>
                                    <p:cond delay="0"/>
                                  </p:stCondLst>
                                  <p:childTnLst>
                                    <p:set>
                                      <p:cBhvr>
                                        <p:cTn dur="1" fill="hold">
                                          <p:stCondLst>
                                            <p:cond delay="0"/>
                                          </p:stCondLst>
                                        </p:cTn>
                                        <p:tgtEl>
                                          <p:spTgt spid="92"/>
                                        </p:tgtEl>
                                        <p:attrNameLst>
                                          <p:attrName>style.visibility</p:attrName>
                                        </p:attrNameLst>
                                      </p:cBhvr>
                                      <p:to>
                                        <p:strVal val="visible"/>
                                      </p:to>
                                    </p:set>
                                    <p:anim calcmode="lin" valueType="num">
                                      <p:cBhvr additive="base">
                                        <p:cTn dur="1000"/>
                                        <p:tgtEl>
                                          <p:spTgt spid="9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