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Montserrat-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0020a97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0020a97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0020a978a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90020a978a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0020a978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0020a978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159e65b98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9159e65b9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5200">
                <a:solidFill>
                  <a:srgbClr val="000000"/>
                </a:solidFill>
                <a:latin typeface="Arial"/>
                <a:ea typeface="Arial"/>
                <a:cs typeface="Arial"/>
                <a:sym typeface="Arial"/>
              </a:rPr>
              <a:t>観光客をロボットですべての国の言葉で案内</a:t>
            </a:r>
            <a:endParaRPr/>
          </a:p>
        </p:txBody>
      </p:sp>
      <p:pic>
        <p:nvPicPr>
          <p:cNvPr id="135" name="Google Shape;135;p13"/>
          <p:cNvPicPr preferRelativeResize="0"/>
          <p:nvPr/>
        </p:nvPicPr>
        <p:blipFill rotWithShape="1">
          <a:blip r:embed="rId3">
            <a:alphaModFix/>
          </a:blip>
          <a:srcRect b="149842" l="-22860" r="-10668" t="-162607"/>
          <a:stretch/>
        </p:blipFill>
        <p:spPr>
          <a:xfrm>
            <a:off x="152400" y="-100650"/>
            <a:ext cx="2645826" cy="2234550"/>
          </a:xfrm>
          <a:prstGeom prst="rect">
            <a:avLst/>
          </a:prstGeom>
          <a:noFill/>
          <a:ln>
            <a:noFill/>
          </a:ln>
        </p:spPr>
      </p:pic>
      <p:pic>
        <p:nvPicPr>
          <p:cNvPr id="136" name="Google Shape;136;p13"/>
          <p:cNvPicPr preferRelativeResize="0"/>
          <p:nvPr/>
        </p:nvPicPr>
        <p:blipFill>
          <a:blip r:embed="rId3">
            <a:alphaModFix/>
          </a:blip>
          <a:stretch>
            <a:fillRect/>
          </a:stretch>
        </p:blipFill>
        <p:spPr>
          <a:xfrm>
            <a:off x="-40275" y="3251175"/>
            <a:ext cx="1892326" cy="1892324"/>
          </a:xfrm>
          <a:prstGeom prst="rect">
            <a:avLst/>
          </a:prstGeom>
          <a:noFill/>
          <a:ln>
            <a:noFill/>
          </a:ln>
        </p:spPr>
      </p:pic>
      <p:pic>
        <p:nvPicPr>
          <p:cNvPr id="137" name="Google Shape;137;p13"/>
          <p:cNvPicPr preferRelativeResize="0"/>
          <p:nvPr/>
        </p:nvPicPr>
        <p:blipFill>
          <a:blip r:embed="rId4">
            <a:alphaModFix/>
          </a:blip>
          <a:stretch>
            <a:fillRect/>
          </a:stretch>
        </p:blipFill>
        <p:spPr>
          <a:xfrm>
            <a:off x="1751425" y="2969350"/>
            <a:ext cx="1728701" cy="2304926"/>
          </a:xfrm>
          <a:prstGeom prst="rect">
            <a:avLst/>
          </a:prstGeom>
          <a:noFill/>
          <a:ln>
            <a:noFill/>
          </a:ln>
        </p:spPr>
      </p:pic>
    </p:spTree>
  </p:cSld>
  <p:clrMapOvr>
    <a:masterClrMapping/>
  </p:clrMapOvr>
  <mc:AlternateContent>
    <mc:Choice Requires="p14">
      <p:transition spd="slow" p14:dur="2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5100"/>
              <a:t>ロボットに必要な情報</a:t>
            </a:r>
            <a:endParaRPr sz="5100"/>
          </a:p>
        </p:txBody>
      </p:sp>
      <p:sp>
        <p:nvSpPr>
          <p:cNvPr id="143" name="Google Shape;143;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ja" sz="2800"/>
              <a:t>１　観光客が使う言葉</a:t>
            </a:r>
            <a:endParaRPr sz="2800"/>
          </a:p>
          <a:p>
            <a:pPr indent="0" lvl="0" marL="0" rtl="0" algn="l">
              <a:spcBef>
                <a:spcPts val="1200"/>
              </a:spcBef>
              <a:spcAft>
                <a:spcPts val="0"/>
              </a:spcAft>
              <a:buNone/>
            </a:pPr>
            <a:r>
              <a:rPr lang="ja" sz="2800"/>
              <a:t>２　どこに行きたいのか</a:t>
            </a:r>
            <a:endParaRPr sz="2800"/>
          </a:p>
          <a:p>
            <a:pPr indent="0" lvl="0" marL="0" rtl="0" algn="l">
              <a:spcBef>
                <a:spcPts val="1200"/>
              </a:spcBef>
              <a:spcAft>
                <a:spcPts val="0"/>
              </a:spcAft>
              <a:buNone/>
            </a:pPr>
            <a:r>
              <a:rPr lang="ja" sz="2800"/>
              <a:t>３　マップ全体の情報</a:t>
            </a:r>
            <a:endParaRPr sz="2800"/>
          </a:p>
          <a:p>
            <a:pPr indent="0" lvl="0" marL="0" rtl="0" algn="l">
              <a:spcBef>
                <a:spcPts val="1200"/>
              </a:spcBef>
              <a:spcAft>
                <a:spcPts val="0"/>
              </a:spcAft>
              <a:buNone/>
            </a:pPr>
            <a:r>
              <a:rPr lang="ja" sz="2800"/>
              <a:t>４　気象情報</a:t>
            </a:r>
            <a:endParaRPr sz="2800"/>
          </a:p>
          <a:p>
            <a:pPr indent="0" lvl="0" marL="0" rtl="0" algn="l">
              <a:spcBef>
                <a:spcPts val="1200"/>
              </a:spcBef>
              <a:spcAft>
                <a:spcPts val="0"/>
              </a:spcAft>
              <a:buNone/>
            </a:pPr>
            <a:r>
              <a:rPr lang="ja" sz="2800"/>
              <a:t>５　日本の法律</a:t>
            </a:r>
            <a:endParaRPr sz="2800"/>
          </a:p>
          <a:p>
            <a:pPr indent="0" lvl="0" marL="0" rtl="0" algn="l">
              <a:spcBef>
                <a:spcPts val="1200"/>
              </a:spcBef>
              <a:spcAft>
                <a:spcPts val="1200"/>
              </a:spcAft>
              <a:buNone/>
            </a:pPr>
            <a:r>
              <a:rPr lang="ja" sz="2800"/>
              <a:t>６　案内する人の情報</a:t>
            </a:r>
            <a:endParaRPr sz="2800"/>
          </a:p>
        </p:txBody>
      </p:sp>
      <p:pic>
        <p:nvPicPr>
          <p:cNvPr id="144" name="Google Shape;144;p14"/>
          <p:cNvPicPr preferRelativeResize="0"/>
          <p:nvPr/>
        </p:nvPicPr>
        <p:blipFill>
          <a:blip r:embed="rId3">
            <a:alphaModFix/>
          </a:blip>
          <a:stretch>
            <a:fillRect/>
          </a:stretch>
        </p:blipFill>
        <p:spPr>
          <a:xfrm>
            <a:off x="4894075" y="1987750"/>
            <a:ext cx="4157076" cy="2964500"/>
          </a:xfrm>
          <a:prstGeom prst="rect">
            <a:avLst/>
          </a:prstGeom>
          <a:noFill/>
          <a:ln>
            <a:noFill/>
          </a:ln>
        </p:spPr>
      </p:pic>
    </p:spTree>
  </p:cSld>
  <p:clrMapOvr>
    <a:masterClrMapping/>
  </p:clrMapOvr>
  <mc:AlternateContent>
    <mc:Choice Requires="p14">
      <p:transition spd="slow" p14:dur="2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ja" sz="5000"/>
              <a:t>ロボットが、すべての言葉に対応できる。</a:t>
            </a:r>
            <a:endParaRPr sz="5000"/>
          </a:p>
          <a:p>
            <a:pPr indent="0" lvl="0" marL="0" rtl="0" algn="l">
              <a:spcBef>
                <a:spcPts val="1200"/>
              </a:spcBef>
              <a:spcAft>
                <a:spcPts val="0"/>
              </a:spcAft>
              <a:buNone/>
            </a:pPr>
            <a:r>
              <a:rPr lang="ja" sz="5000"/>
              <a:t>安全な道を、教えてついて来る。</a:t>
            </a:r>
            <a:endParaRPr sz="5000"/>
          </a:p>
          <a:p>
            <a:pPr indent="0" lvl="0" marL="0" rtl="0" algn="l">
              <a:spcBef>
                <a:spcPts val="1200"/>
              </a:spcBef>
              <a:spcAft>
                <a:spcPts val="0"/>
              </a:spcAft>
              <a:buNone/>
            </a:pPr>
            <a:r>
              <a:rPr lang="ja" sz="5000"/>
              <a:t>雨（天気）などでイベントなどがあるかを教えてくれる。</a:t>
            </a:r>
            <a:endParaRPr sz="5000"/>
          </a:p>
          <a:p>
            <a:pPr indent="0" lvl="0" marL="0" rtl="0" algn="l">
              <a:spcBef>
                <a:spcPts val="1200"/>
              </a:spcBef>
              <a:spcAft>
                <a:spcPts val="0"/>
              </a:spcAft>
              <a:buNone/>
            </a:pPr>
            <a:r>
              <a:rPr lang="ja" sz="5000"/>
              <a:t>案内するが、日本の法律を破っていたら</a:t>
            </a:r>
            <a:endParaRPr sz="5000"/>
          </a:p>
          <a:p>
            <a:pPr indent="0" lvl="0" marL="0" rtl="0" algn="l">
              <a:spcBef>
                <a:spcPts val="1200"/>
              </a:spcBef>
              <a:spcAft>
                <a:spcPts val="0"/>
              </a:spcAft>
              <a:buNone/>
            </a:pPr>
            <a:r>
              <a:rPr lang="ja" sz="5000"/>
              <a:t>破っていた日本の法律を、教えてくれる</a:t>
            </a:r>
            <a:endParaRPr sz="5000"/>
          </a:p>
          <a:p>
            <a:pPr indent="0" lvl="0" marL="0" rtl="0" algn="l">
              <a:spcBef>
                <a:spcPts val="1200"/>
              </a:spcBef>
              <a:spcAft>
                <a:spcPts val="0"/>
              </a:spcAft>
              <a:buNone/>
            </a:pPr>
            <a:r>
              <a:rPr lang="ja" sz="5000"/>
              <a:t>案内する人を、顔認証をして、案内人をしっかり覚える。</a:t>
            </a:r>
            <a:endParaRPr sz="5000"/>
          </a:p>
          <a:p>
            <a:pPr indent="0" lvl="0" marL="0" rtl="0" algn="l">
              <a:spcBef>
                <a:spcPts val="1200"/>
              </a:spcBef>
              <a:spcAft>
                <a:spcPts val="1200"/>
              </a:spcAft>
              <a:buNone/>
            </a:pPr>
            <a:r>
              <a:rPr lang="ja" sz="5000"/>
              <a:t>もしくは、携帯などで案内人と繋いでおく</a:t>
            </a:r>
            <a:endParaRPr sz="5000"/>
          </a:p>
        </p:txBody>
      </p:sp>
      <p:sp>
        <p:nvSpPr>
          <p:cNvPr id="150" name="Google Shape;150;p15"/>
          <p:cNvSpPr txBox="1"/>
          <p:nvPr/>
        </p:nvSpPr>
        <p:spPr>
          <a:xfrm>
            <a:off x="1493275" y="433950"/>
            <a:ext cx="6202800" cy="804000"/>
          </a:xfrm>
          <a:prstGeom prst="rect">
            <a:avLst/>
          </a:prstGeom>
          <a:solidFill>
            <a:srgbClr val="00FFFF"/>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5500">
                <a:latin typeface="Lato"/>
                <a:ea typeface="Lato"/>
                <a:cs typeface="Lato"/>
                <a:sym typeface="Lato"/>
              </a:rPr>
              <a:t>ロボットで道案内</a:t>
            </a:r>
            <a:endParaRPr sz="5500">
              <a:latin typeface="Lato"/>
              <a:ea typeface="Lato"/>
              <a:cs typeface="Lato"/>
              <a:sym typeface="Lato"/>
            </a:endParaRPr>
          </a:p>
        </p:txBody>
      </p:sp>
      <p:pic>
        <p:nvPicPr>
          <p:cNvPr id="151" name="Google Shape;151;p15"/>
          <p:cNvPicPr preferRelativeResize="0"/>
          <p:nvPr/>
        </p:nvPicPr>
        <p:blipFill>
          <a:blip r:embed="rId3">
            <a:alphaModFix/>
          </a:blip>
          <a:stretch>
            <a:fillRect/>
          </a:stretch>
        </p:blipFill>
        <p:spPr>
          <a:xfrm>
            <a:off x="6882075" y="2812225"/>
            <a:ext cx="2261924" cy="2261926"/>
          </a:xfrm>
          <a:prstGeom prst="rect">
            <a:avLst/>
          </a:prstGeom>
          <a:noFill/>
          <a:ln>
            <a:noFill/>
          </a:ln>
        </p:spPr>
      </p:pic>
    </p:spTree>
  </p:cSld>
  <p:clrMapOvr>
    <a:masterClrMapping/>
  </p:clrMapOvr>
  <mc:AlternateContent>
    <mc:Choice Requires="p14">
      <p:transition spd="slow" p14:dur="2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5000"/>
              <a:t>観光客案内ロボットがいることによって</a:t>
            </a:r>
            <a:endParaRPr sz="5000"/>
          </a:p>
        </p:txBody>
      </p:sp>
      <p:sp>
        <p:nvSpPr>
          <p:cNvPr id="157" name="Google Shape;157;p16"/>
          <p:cNvSpPr txBox="1"/>
          <p:nvPr>
            <p:ph idx="1" type="body"/>
          </p:nvPr>
        </p:nvSpPr>
        <p:spPr>
          <a:xfrm>
            <a:off x="1297500" y="197017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500"/>
              <a:t>観光がとても便利になりいちいち携帯やマップなどで場所を調べなくても道などをロボットが案内してくれるから、</a:t>
            </a:r>
            <a:endParaRPr sz="2500"/>
          </a:p>
          <a:p>
            <a:pPr indent="0" lvl="0" marL="0" rtl="0" algn="l">
              <a:spcBef>
                <a:spcPts val="1200"/>
              </a:spcBef>
              <a:spcAft>
                <a:spcPts val="1200"/>
              </a:spcAft>
              <a:buNone/>
            </a:pPr>
            <a:r>
              <a:rPr lang="ja" sz="2500"/>
              <a:t>観光がとても楽にできる。</a:t>
            </a:r>
            <a:endParaRPr sz="2500"/>
          </a:p>
        </p:txBody>
      </p:sp>
      <p:pic>
        <p:nvPicPr>
          <p:cNvPr id="158" name="Google Shape;158;p16"/>
          <p:cNvPicPr preferRelativeResize="0"/>
          <p:nvPr/>
        </p:nvPicPr>
        <p:blipFill>
          <a:blip r:embed="rId3">
            <a:alphaModFix/>
          </a:blip>
          <a:stretch>
            <a:fillRect/>
          </a:stretch>
        </p:blipFill>
        <p:spPr>
          <a:xfrm>
            <a:off x="5291675" y="2929075"/>
            <a:ext cx="2066226" cy="2066226"/>
          </a:xfrm>
          <a:prstGeom prst="rect">
            <a:avLst/>
          </a:prstGeom>
          <a:noFill/>
          <a:ln>
            <a:noFill/>
          </a:ln>
        </p:spPr>
      </p:pic>
    </p:spTree>
  </p:cSld>
  <p:clrMapOvr>
    <a:masterClrMapping/>
  </p:clrMapOvr>
  <mc:AlternateContent>
    <mc:Choice Requires="p14">
      <p:transition spd="slow" p14:dur="18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64" name="Google Shape;164;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ja" sz="17500"/>
              <a:t>終わり</a:t>
            </a:r>
            <a:endParaRPr sz="17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