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Source Code Pro"/>
      <p:regular r:id="rId13"/>
      <p:bold r:id="rId14"/>
      <p:italic r:id="rId15"/>
      <p:boldItalic r:id="rId16"/>
    </p:embeddedFont>
    <p:embeddedFont>
      <p:font typeface="Oswal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SourceCodePr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italic.fntdata"/><Relationship Id="rId14" Type="http://schemas.openxmlformats.org/officeDocument/2006/relationships/font" Target="fonts/SourceCodePro-bold.fntdata"/><Relationship Id="rId17" Type="http://schemas.openxmlformats.org/officeDocument/2006/relationships/font" Target="fonts/Oswald-regular.fntdata"/><Relationship Id="rId16" Type="http://schemas.openxmlformats.org/officeDocument/2006/relationships/font" Target="fonts/SourceCodePro-bold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swald-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9536865768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9536865768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9536865768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9536865768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9536865768_0_9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9536865768_0_9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9626c96bf8_1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9626c96bf8_1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96b0c80fc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96b0c80fc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603435db1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603435db1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50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5600" y="797925"/>
            <a:ext cx="9052800" cy="116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ja" sz="5800"/>
              <a:t>情報を使った医療サービス</a:t>
            </a:r>
            <a:endParaRPr sz="5800"/>
          </a:p>
        </p:txBody>
      </p:sp>
      <p:sp>
        <p:nvSpPr>
          <p:cNvPr id="63" name="Google Shape;63;p13"/>
          <p:cNvSpPr txBox="1"/>
          <p:nvPr>
            <p:ph idx="1" type="subTitle"/>
          </p:nvPr>
        </p:nvSpPr>
        <p:spPr>
          <a:xfrm rot="747">
            <a:off x="430807" y="3964506"/>
            <a:ext cx="8282400" cy="614700"/>
          </a:xfrm>
          <a:prstGeom prst="rect">
            <a:avLst/>
          </a:prstGeom>
          <a:solidFill>
            <a:srgbClr val="EA9999"/>
          </a:solidFill>
          <a:ln cap="flat" cmpd="sng" w="9525">
            <a:solidFill>
              <a:srgbClr val="9FC5E8"/>
            </a:solidFill>
            <a:prstDash val="solid"/>
            <a:round/>
            <a:headEnd len="sm" w="sm" type="none"/>
            <a:tailEnd len="sm" w="sm" type="none"/>
          </a:ln>
        </p:spPr>
        <p:txBody>
          <a:bodyPr anchorCtr="0" anchor="ctr" bIns="91425" lIns="91425" spcFirstLastPara="1" rIns="91425" wrap="square" tIns="91425">
            <a:normAutofit lnSpcReduction="10000"/>
          </a:bodyPr>
          <a:lstStyle/>
          <a:p>
            <a:pPr indent="0" lvl="0" marL="0" rtl="0" algn="ctr">
              <a:lnSpc>
                <a:spcPct val="90000"/>
              </a:lnSpc>
              <a:spcBef>
                <a:spcPts val="0"/>
              </a:spcBef>
              <a:spcAft>
                <a:spcPts val="0"/>
              </a:spcAft>
              <a:buNone/>
            </a:pPr>
            <a:r>
              <a:rPr lang="ja" sz="3300"/>
              <a:t>〜</a:t>
            </a:r>
            <a:r>
              <a:rPr lang="ja" sz="3300"/>
              <a:t>高齢者まで、分かりやすく説明します〜</a:t>
            </a:r>
            <a:endParaRPr sz="33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1000"/>
                                        <p:tgtEl>
                                          <p:spTgt spid="6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78025"/>
            <a:ext cx="8520600" cy="11472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a:t>
            </a:r>
            <a:r>
              <a:rPr lang="ja"/>
              <a:t>観光に来ている人が倒れたらどうするのか〜</a:t>
            </a:r>
            <a:endParaRPr sz="4533"/>
          </a:p>
        </p:txBody>
      </p:sp>
      <p:sp>
        <p:nvSpPr>
          <p:cNvPr id="69" name="Google Shape;69;p14"/>
          <p:cNvSpPr txBox="1"/>
          <p:nvPr>
            <p:ph idx="1" type="body"/>
          </p:nvPr>
        </p:nvSpPr>
        <p:spPr>
          <a:xfrm>
            <a:off x="387900" y="1640675"/>
            <a:ext cx="8520600" cy="350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2400"/>
              <a:t>まず、意識があるか、確認します。</a:t>
            </a:r>
            <a:endParaRPr sz="2800"/>
          </a:p>
          <a:p>
            <a:pPr indent="0" lvl="0" marL="0" rtl="0" algn="l">
              <a:spcBef>
                <a:spcPts val="1200"/>
              </a:spcBef>
              <a:spcAft>
                <a:spcPts val="0"/>
              </a:spcAft>
              <a:buNone/>
            </a:pPr>
            <a:r>
              <a:rPr lang="ja" sz="2400"/>
              <a:t>意識があることを確認したら救急車に乗せて、病院に運びます。</a:t>
            </a:r>
            <a:endParaRPr sz="2400"/>
          </a:p>
          <a:p>
            <a:pPr indent="0" lvl="0" marL="0" rtl="0" algn="l">
              <a:spcBef>
                <a:spcPts val="1200"/>
              </a:spcBef>
              <a:spcAft>
                <a:spcPts val="0"/>
              </a:spcAft>
              <a:buNone/>
            </a:pPr>
            <a:r>
              <a:rPr lang="ja" sz="2400"/>
              <a:t>意識がない場合は、AEDを使い救急が到着するまで蘇生します。</a:t>
            </a:r>
            <a:endParaRPr sz="2400"/>
          </a:p>
          <a:p>
            <a:pPr indent="0" lvl="0" marL="0" rtl="0" algn="l">
              <a:spcBef>
                <a:spcPts val="1200"/>
              </a:spcBef>
              <a:spcAft>
                <a:spcPts val="1200"/>
              </a:spcAft>
              <a:buNone/>
            </a:pPr>
            <a:r>
              <a:rPr lang="ja" sz="2400"/>
              <a:t>自力で病院に着いたら、医療従事者の指示に従い医療を受けます。</a:t>
            </a:r>
            <a:endParaRPr sz="3000"/>
          </a:p>
        </p:txBody>
      </p:sp>
    </p:spTree>
  </p:cSld>
  <p:clrMapOvr>
    <a:masterClrMapping/>
  </p:clrMapOvr>
  <mc:AlternateContent>
    <mc:Choice Requires="p14">
      <p:transition spd="slow" p14:dur="2700">
        <p14:prism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ja" sz="2900"/>
              <a:t>〜怪我をしたり、病気なったり、骨折した場合〜</a:t>
            </a:r>
            <a:endParaRPr sz="2900"/>
          </a:p>
        </p:txBody>
      </p:sp>
      <p:sp>
        <p:nvSpPr>
          <p:cNvPr id="75" name="Google Shape;75;p15"/>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3000"/>
              <a:t>学校なら、保健室へ連れて行きカットバンや消毒します。</a:t>
            </a:r>
            <a:endParaRPr sz="3000"/>
          </a:p>
          <a:p>
            <a:pPr indent="0" lvl="0" marL="0" rtl="0" algn="l">
              <a:spcBef>
                <a:spcPts val="1200"/>
              </a:spcBef>
              <a:spcAft>
                <a:spcPts val="1200"/>
              </a:spcAft>
              <a:buNone/>
            </a:pPr>
            <a:r>
              <a:rPr lang="ja" sz="3000"/>
              <a:t>病院なら、診察室や検査室へ連れて行き検査や治療します。</a:t>
            </a:r>
            <a:endParaRPr sz="3000"/>
          </a:p>
        </p:txBody>
      </p:sp>
    </p:spTree>
  </p:cSld>
  <p:clrMapOvr>
    <a:masterClrMapping/>
  </p:clrMapOvr>
  <mc:AlternateContent>
    <mc:Choice Requires="p14">
      <p:transition spd="slow" p14:dur="2600">
        <p14:prism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72500"/>
            <a:ext cx="8520600" cy="7335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ja" sz="4500"/>
              <a:t>　　〜手術をやる場合〜</a:t>
            </a:r>
            <a:endParaRPr sz="4500"/>
          </a:p>
        </p:txBody>
      </p:sp>
      <p:sp>
        <p:nvSpPr>
          <p:cNvPr id="81" name="Google Shape;81;p16"/>
          <p:cNvSpPr txBox="1"/>
          <p:nvPr>
            <p:ph idx="1" type="body"/>
          </p:nvPr>
        </p:nvSpPr>
        <p:spPr>
          <a:xfrm>
            <a:off x="311700" y="1632675"/>
            <a:ext cx="8428500" cy="310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2300"/>
              <a:t>医者から手術の内容の説明を聞き、納得すれば同意をします。</a:t>
            </a:r>
            <a:endParaRPr sz="2300"/>
          </a:p>
          <a:p>
            <a:pPr indent="0" lvl="0" marL="0" rtl="0" algn="l">
              <a:spcBef>
                <a:spcPts val="1200"/>
              </a:spcBef>
              <a:spcAft>
                <a:spcPts val="0"/>
              </a:spcAft>
              <a:buNone/>
            </a:pPr>
            <a:r>
              <a:rPr lang="ja" sz="2300"/>
              <a:t>手術前処置をし、手術がスムーズに行えるように準備します。</a:t>
            </a:r>
            <a:endParaRPr sz="2300"/>
          </a:p>
          <a:p>
            <a:pPr indent="0" lvl="0" marL="0" rtl="0" algn="l">
              <a:spcBef>
                <a:spcPts val="1200"/>
              </a:spcBef>
              <a:spcAft>
                <a:spcPts val="0"/>
              </a:spcAft>
              <a:buNone/>
            </a:pPr>
            <a:r>
              <a:rPr lang="ja" sz="2300"/>
              <a:t>患者様の不安を共有し、麻酔から覚めても安心できるよう、しっかり術後も観察をします。</a:t>
            </a:r>
            <a:endParaRPr sz="2300"/>
          </a:p>
          <a:p>
            <a:pPr indent="0" lvl="0" marL="0" rtl="0" algn="l">
              <a:spcBef>
                <a:spcPts val="1200"/>
              </a:spcBef>
              <a:spcAft>
                <a:spcPts val="1200"/>
              </a:spcAft>
              <a:buNone/>
            </a:pPr>
            <a:r>
              <a:rPr lang="ja" sz="2300"/>
              <a:t>症状が早期に回復ができるように様々な医療専門士と協力し、サポートします。</a:t>
            </a:r>
            <a:endParaRPr sz="2300"/>
          </a:p>
        </p:txBody>
      </p:sp>
    </p:spTree>
  </p:cSld>
  <p:clrMapOvr>
    <a:masterClrMapping/>
  </p:clrMapOvr>
  <mc:AlternateContent>
    <mc:Choice Requires="p14">
      <p:transition spd="slow" p14:dur="2700">
        <p14:prism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　　　　　　　〜</a:t>
            </a:r>
            <a:r>
              <a:rPr lang="ja"/>
              <a:t>病院とは〜</a:t>
            </a:r>
            <a:endParaRPr/>
          </a:p>
        </p:txBody>
      </p:sp>
      <p:sp>
        <p:nvSpPr>
          <p:cNvPr id="87" name="Google Shape;87;p17"/>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2500"/>
              <a:t>見える傷だけを治すのではなく、心のケアも治療します。</a:t>
            </a:r>
            <a:endParaRPr sz="2500"/>
          </a:p>
          <a:p>
            <a:pPr indent="0" lvl="0" marL="0" rtl="0" algn="l">
              <a:spcBef>
                <a:spcPts val="1200"/>
              </a:spcBef>
              <a:spcAft>
                <a:spcPts val="0"/>
              </a:spcAft>
              <a:buNone/>
            </a:pPr>
            <a:r>
              <a:rPr lang="ja" sz="2500"/>
              <a:t>また、治療する本人だけではなく、サポートする家族に寄り添えるようなアドバイスもします。</a:t>
            </a:r>
            <a:endParaRPr sz="2500"/>
          </a:p>
          <a:p>
            <a:pPr indent="0" lvl="0" marL="0" rtl="0" algn="l">
              <a:spcBef>
                <a:spcPts val="1200"/>
              </a:spcBef>
              <a:spcAft>
                <a:spcPts val="1200"/>
              </a:spcAft>
              <a:buNone/>
            </a:pPr>
            <a:r>
              <a:rPr lang="ja" sz="2500"/>
              <a:t>現時代は、情報を手軽に収集できますが、専門科の医師の説明をしっかり受け入れ、治療に協力することが大切です。</a:t>
            </a:r>
            <a:endParaRPr sz="2500"/>
          </a:p>
        </p:txBody>
      </p:sp>
    </p:spTree>
  </p:cSld>
  <p:clrMapOvr>
    <a:masterClrMapping/>
  </p:clrMapOvr>
  <mc:AlternateContent>
    <mc:Choice Requires="p14">
      <p:transition spd="slow" p14:dur="2600">
        <p14:prism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病児保育とは。</a:t>
            </a:r>
            <a:endParaRPr/>
          </a:p>
        </p:txBody>
      </p:sp>
      <p:sp>
        <p:nvSpPr>
          <p:cNvPr id="93" name="Google Shape;93;p18"/>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35"/>
              <a:buNone/>
            </a:pPr>
            <a:r>
              <a:rPr lang="ja" sz="1729"/>
              <a:t>最近は共働きや核家族が多くなった世の中です。</a:t>
            </a:r>
            <a:endParaRPr sz="1729"/>
          </a:p>
          <a:p>
            <a:pPr indent="0" lvl="0" marL="0" rtl="0" algn="l">
              <a:spcBef>
                <a:spcPts val="1200"/>
              </a:spcBef>
              <a:spcAft>
                <a:spcPts val="0"/>
              </a:spcAft>
              <a:buSzPts val="935"/>
              <a:buNone/>
            </a:pPr>
            <a:r>
              <a:rPr lang="ja" sz="1729"/>
              <a:t>子どもの病気は急変が多いです。また、流行りの病気が多く、登園や登校ができません。</a:t>
            </a:r>
            <a:endParaRPr sz="1729"/>
          </a:p>
          <a:p>
            <a:pPr indent="0" lvl="0" marL="0" rtl="0" algn="l">
              <a:spcBef>
                <a:spcPts val="1200"/>
              </a:spcBef>
              <a:spcAft>
                <a:spcPts val="0"/>
              </a:spcAft>
              <a:buSzPts val="935"/>
              <a:buNone/>
            </a:pPr>
            <a:r>
              <a:rPr lang="ja" sz="1729"/>
              <a:t>家庭の事情で留守番ができなかったり、仕事が休めない時は、病児保育の利用をしてみてはどうですか？</a:t>
            </a:r>
            <a:endParaRPr sz="1729"/>
          </a:p>
          <a:p>
            <a:pPr indent="0" lvl="0" marL="0" rtl="0" algn="l">
              <a:spcBef>
                <a:spcPts val="1200"/>
              </a:spcBef>
              <a:spcAft>
                <a:spcPts val="0"/>
              </a:spcAft>
              <a:buSzPts val="935"/>
              <a:buNone/>
            </a:pPr>
            <a:r>
              <a:rPr lang="ja" sz="1729"/>
              <a:t>病気の子どもを預かる専門保育施設です。医師を始め、看護師、保育士が保護者のお迎えまでしっかり看病や保育をします。</a:t>
            </a:r>
            <a:endParaRPr sz="1729"/>
          </a:p>
          <a:p>
            <a:pPr indent="0" lvl="0" marL="0" rtl="0" algn="l">
              <a:spcBef>
                <a:spcPts val="1200"/>
              </a:spcBef>
              <a:spcAft>
                <a:spcPts val="0"/>
              </a:spcAft>
              <a:buSzPts val="935"/>
              <a:buNone/>
            </a:pPr>
            <a:r>
              <a:rPr lang="ja" sz="1729"/>
              <a:t>認知度は低いですが、岡山県内にもあります。</a:t>
            </a:r>
            <a:endParaRPr sz="1729"/>
          </a:p>
          <a:p>
            <a:pPr indent="0" lvl="0" marL="0" rtl="0" algn="l">
              <a:spcBef>
                <a:spcPts val="1200"/>
              </a:spcBef>
              <a:spcAft>
                <a:spcPts val="1200"/>
              </a:spcAft>
              <a:buSzPts val="935"/>
              <a:buNone/>
            </a:pPr>
            <a:r>
              <a:t/>
            </a:r>
            <a:endParaRPr sz="1729"/>
          </a:p>
        </p:txBody>
      </p:sp>
    </p:spTree>
  </p:cSld>
  <p:clrMapOvr>
    <a:masterClrMapping/>
  </p:clrMapOvr>
  <mc:AlternateContent>
    <mc:Choice Requires="p14">
      <p:transition spd="slow" p14:dur="2600">
        <p14:prism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救急車の利用法</a:t>
            </a:r>
            <a:endParaRPr/>
          </a:p>
        </p:txBody>
      </p:sp>
      <p:sp>
        <p:nvSpPr>
          <p:cNvPr id="99" name="Google Shape;99;p19"/>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救急車は急病や突然の怪我などの緊急に対応するための特別車です。</a:t>
            </a:r>
            <a:endParaRPr/>
          </a:p>
          <a:p>
            <a:pPr indent="0" lvl="0" marL="0" rtl="0" algn="l">
              <a:spcBef>
                <a:spcPts val="1200"/>
              </a:spcBef>
              <a:spcAft>
                <a:spcPts val="0"/>
              </a:spcAft>
              <a:buNone/>
            </a:pPr>
            <a:r>
              <a:rPr lang="ja"/>
              <a:t>救急車を呼ぶには、「119」に電話します。「落ち着いて」「はっきり」「正確に」伝えましょう。</a:t>
            </a:r>
            <a:endParaRPr/>
          </a:p>
          <a:p>
            <a:pPr indent="0" lvl="0" marL="0" rtl="0" algn="l">
              <a:spcBef>
                <a:spcPts val="1200"/>
              </a:spcBef>
              <a:spcAft>
                <a:spcPts val="0"/>
              </a:spcAft>
              <a:buNone/>
            </a:pPr>
            <a:r>
              <a:rPr lang="ja"/>
              <a:t>救急車を呼ぶのに迷ったら、全国版救急受診アプリ「Q助」を利用しましょう。</a:t>
            </a:r>
            <a:endParaRPr/>
          </a:p>
          <a:p>
            <a:pPr indent="0" lvl="0" marL="0" rtl="0" algn="l">
              <a:spcBef>
                <a:spcPts val="1200"/>
              </a:spcBef>
              <a:spcAft>
                <a:spcPts val="0"/>
              </a:spcAft>
              <a:buNone/>
            </a:pPr>
            <a:r>
              <a:rPr lang="ja"/>
              <a:t>重症者にへの対応の遅れになります。本当に必要な人に使用してもらいましょう。</a:t>
            </a:r>
            <a:endParaRPr/>
          </a:p>
          <a:p>
            <a:pPr indent="0" lvl="0" marL="0" rtl="0" algn="l">
              <a:spcBef>
                <a:spcPts val="1200"/>
              </a:spcBef>
              <a:spcAft>
                <a:spcPts val="1200"/>
              </a:spcAft>
              <a:buNone/>
            </a:pPr>
            <a:r>
              <a:rPr lang="ja"/>
              <a:t>今後の課題として、現在は無料ですが有料化を検討されています。</a:t>
            </a:r>
            <a:endParaRPr/>
          </a:p>
        </p:txBody>
      </p:sp>
    </p:spTree>
  </p:cSld>
  <p:clrMapOvr>
    <a:masterClrMapping/>
  </p:clrMapOvr>
  <mc:AlternateContent>
    <mc:Choice Requires="p14">
      <p:transition spd="slow" p14:dur="2500">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