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embeddedFontLst>
    <p:embeddedFont>
      <p:font typeface="Nunit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Nunito-italic.fntdata"/><Relationship Id="rId10" Type="http://schemas.openxmlformats.org/officeDocument/2006/relationships/font" Target="fonts/Nunito-bold.fntdata"/><Relationship Id="rId12" Type="http://schemas.openxmlformats.org/officeDocument/2006/relationships/font" Target="fonts/Nunito-boldItalic.fntdata"/><Relationship Id="rId9" Type="http://schemas.openxmlformats.org/officeDocument/2006/relationships/font" Target="fonts/Nunit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90017f92c6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90017f92c6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912b5691ae_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912b5691ae_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912b5691ae_3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912b5691ae_3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ja"/>
              <a:t>新しいサービスのプレゼンテーション</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ja"/>
              <a:t>言葉変換マイク</a:t>
            </a:r>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言葉変換マイク</a:t>
            </a:r>
            <a:endParaRPr/>
          </a:p>
          <a:p>
            <a:pPr indent="0" lvl="0" marL="0" rtl="0" algn="l">
              <a:spcBef>
                <a:spcPts val="0"/>
              </a:spcBef>
              <a:spcAft>
                <a:spcPts val="0"/>
              </a:spcAft>
              <a:buNone/>
            </a:pPr>
            <a:r>
              <a:t/>
            </a:r>
            <a:endParaRPr/>
          </a:p>
        </p:txBody>
      </p:sp>
      <p:sp>
        <p:nvSpPr>
          <p:cNvPr id="135" name="Google Shape;135;p14"/>
          <p:cNvSpPr txBox="1"/>
          <p:nvPr>
            <p:ph idx="1" type="body"/>
          </p:nvPr>
        </p:nvSpPr>
        <p:spPr>
          <a:xfrm>
            <a:off x="819150" y="1990725"/>
            <a:ext cx="3686100" cy="244800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a:t>この言葉変換マイクとは、違う国の人の言葉が、このマイクを通じて自分の国の言葉になるという発明品です。</a:t>
            </a:r>
            <a:endParaRPr/>
          </a:p>
          <a:p>
            <a:pPr indent="0" lvl="0" marL="0" rtl="0" algn="l">
              <a:spcBef>
                <a:spcPts val="1200"/>
              </a:spcBef>
              <a:spcAft>
                <a:spcPts val="0"/>
              </a:spcAft>
              <a:buNone/>
            </a:pPr>
            <a:r>
              <a:rPr lang="ja"/>
              <a:t>このマイクは地図の機能や翻訳機能などをインターネットの情報を搭載しています。右の図のようなもの</a:t>
            </a:r>
            <a:endParaRPr/>
          </a:p>
          <a:p>
            <a:pPr indent="0" lvl="0" marL="0" rtl="0" algn="l">
              <a:spcBef>
                <a:spcPts val="1200"/>
              </a:spcBef>
              <a:spcAft>
                <a:spcPts val="0"/>
              </a:spcAft>
              <a:buNone/>
            </a:pPr>
            <a:r>
              <a:rPr lang="ja"/>
              <a:t>このような情報を使うと、世界の国々な人が文字の関係なく話し合ったり喋ったりできるからいいと思いました。</a:t>
            </a:r>
            <a:endParaRPr/>
          </a:p>
          <a:p>
            <a:pPr indent="0" lvl="0" marL="0" rtl="0" algn="l">
              <a:spcBef>
                <a:spcPts val="1200"/>
              </a:spcBef>
              <a:spcAft>
                <a:spcPts val="1200"/>
              </a:spcAft>
              <a:buNone/>
            </a:pPr>
            <a:r>
              <a:t/>
            </a:r>
            <a:endParaRPr/>
          </a:p>
        </p:txBody>
      </p:sp>
      <p:sp>
        <p:nvSpPr>
          <p:cNvPr id="136" name="Google Shape;136;p14"/>
          <p:cNvSpPr/>
          <p:nvPr/>
        </p:nvSpPr>
        <p:spPr>
          <a:xfrm>
            <a:off x="5162050" y="597875"/>
            <a:ext cx="3299525" cy="3794662"/>
          </a:xfrm>
          <a:custGeom>
            <a:rect b="b" l="l" r="r" t="t"/>
            <a:pathLst>
              <a:path extrusionOk="0" h="170107" w="134702">
                <a:moveTo>
                  <a:pt x="134702" y="158850"/>
                </a:moveTo>
                <a:cubicBezTo>
                  <a:pt x="132899" y="155246"/>
                  <a:pt x="127772" y="154197"/>
                  <a:pt x="125773" y="150698"/>
                </a:cubicBezTo>
                <a:cubicBezTo>
                  <a:pt x="120344" y="141196"/>
                  <a:pt x="117081" y="130597"/>
                  <a:pt x="112187" y="120808"/>
                </a:cubicBezTo>
                <a:cubicBezTo>
                  <a:pt x="106868" y="110169"/>
                  <a:pt x="96274" y="101805"/>
                  <a:pt x="93942" y="90141"/>
                </a:cubicBezTo>
                <a:cubicBezTo>
                  <a:pt x="93228" y="86568"/>
                  <a:pt x="92829" y="82116"/>
                  <a:pt x="95106" y="79271"/>
                </a:cubicBezTo>
                <a:cubicBezTo>
                  <a:pt x="97808" y="75894"/>
                  <a:pt x="102498" y="74497"/>
                  <a:pt x="105199" y="71119"/>
                </a:cubicBezTo>
                <a:cubicBezTo>
                  <a:pt x="111309" y="63478"/>
                  <a:pt x="116177" y="53302"/>
                  <a:pt x="115292" y="43558"/>
                </a:cubicBezTo>
                <a:cubicBezTo>
                  <a:pt x="114203" y="31569"/>
                  <a:pt x="109308" y="18289"/>
                  <a:pt x="99765" y="10950"/>
                </a:cubicBezTo>
                <a:cubicBezTo>
                  <a:pt x="94336" y="6775"/>
                  <a:pt x="87001" y="5968"/>
                  <a:pt x="80743" y="3186"/>
                </a:cubicBezTo>
                <a:cubicBezTo>
                  <a:pt x="77752" y="1856"/>
                  <a:pt x="74684" y="-245"/>
                  <a:pt x="71427" y="81"/>
                </a:cubicBezTo>
                <a:cubicBezTo>
                  <a:pt x="51305" y="2092"/>
                  <a:pt x="21960" y="10024"/>
                  <a:pt x="18633" y="29971"/>
                </a:cubicBezTo>
                <a:cubicBezTo>
                  <a:pt x="16670" y="41738"/>
                  <a:pt x="18541" y="55930"/>
                  <a:pt x="26397" y="64908"/>
                </a:cubicBezTo>
                <a:cubicBezTo>
                  <a:pt x="31097" y="70279"/>
                  <a:pt x="43266" y="73124"/>
                  <a:pt x="41536" y="80048"/>
                </a:cubicBezTo>
                <a:cubicBezTo>
                  <a:pt x="38450" y="92399"/>
                  <a:pt x="29724" y="102619"/>
                  <a:pt x="24456" y="114208"/>
                </a:cubicBezTo>
                <a:cubicBezTo>
                  <a:pt x="16040" y="132723"/>
                  <a:pt x="9096" y="151916"/>
                  <a:pt x="0" y="170107"/>
                </a:cubicBezTo>
              </a:path>
            </a:pathLst>
          </a:custGeom>
          <a:noFill/>
          <a:ln cap="flat" cmpd="sng" w="9525">
            <a:solidFill>
              <a:schemeClr val="dk2"/>
            </a:solidFill>
            <a:prstDash val="solid"/>
            <a:round/>
            <a:headEnd len="med" w="med" type="none"/>
            <a:tailEnd len="med" w="med" type="none"/>
          </a:ln>
        </p:spPr>
      </p:sp>
      <p:sp>
        <p:nvSpPr>
          <p:cNvPr id="137" name="Google Shape;137;p14"/>
          <p:cNvSpPr/>
          <p:nvPr/>
        </p:nvSpPr>
        <p:spPr>
          <a:xfrm>
            <a:off x="5344942" y="658233"/>
            <a:ext cx="789350" cy="1104200"/>
          </a:xfrm>
          <a:custGeom>
            <a:rect b="b" l="l" r="r" t="t"/>
            <a:pathLst>
              <a:path extrusionOk="0" h="44168" w="31574">
                <a:moveTo>
                  <a:pt x="13647" y="44168"/>
                </a:moveTo>
                <a:cubicBezTo>
                  <a:pt x="4067" y="37787"/>
                  <a:pt x="-2818" y="22726"/>
                  <a:pt x="1225" y="11949"/>
                </a:cubicBezTo>
                <a:cubicBezTo>
                  <a:pt x="4234" y="3930"/>
                  <a:pt x="15649" y="-908"/>
                  <a:pt x="24128" y="303"/>
                </a:cubicBezTo>
                <a:cubicBezTo>
                  <a:pt x="36180" y="2024"/>
                  <a:pt x="31122" y="25903"/>
                  <a:pt x="25680" y="36793"/>
                </a:cubicBezTo>
                <a:cubicBezTo>
                  <a:pt x="23765" y="40625"/>
                  <a:pt x="17866" y="40311"/>
                  <a:pt x="14035" y="42227"/>
                </a:cubicBezTo>
              </a:path>
            </a:pathLst>
          </a:custGeom>
          <a:noFill/>
          <a:ln cap="flat" cmpd="sng" w="9525">
            <a:solidFill>
              <a:schemeClr val="dk2"/>
            </a:solidFill>
            <a:prstDash val="solid"/>
            <a:round/>
            <a:headEnd len="med" w="med" type="none"/>
            <a:tailEnd len="med" w="med" type="none"/>
          </a:ln>
        </p:spPr>
      </p:sp>
      <p:sp>
        <p:nvSpPr>
          <p:cNvPr id="138" name="Google Shape;138;p14"/>
          <p:cNvSpPr/>
          <p:nvPr/>
        </p:nvSpPr>
        <p:spPr>
          <a:xfrm>
            <a:off x="7748974" y="925729"/>
            <a:ext cx="986425" cy="1040500"/>
          </a:xfrm>
          <a:custGeom>
            <a:rect b="b" l="l" r="r" t="t"/>
            <a:pathLst>
              <a:path extrusionOk="0" h="41620" w="39457">
                <a:moveTo>
                  <a:pt x="11427" y="41620"/>
                </a:moveTo>
                <a:cubicBezTo>
                  <a:pt x="4647" y="37853"/>
                  <a:pt x="-1895" y="28404"/>
                  <a:pt x="558" y="21046"/>
                </a:cubicBezTo>
                <a:cubicBezTo>
                  <a:pt x="4419" y="9466"/>
                  <a:pt x="21145" y="-4644"/>
                  <a:pt x="31613" y="1637"/>
                </a:cubicBezTo>
                <a:cubicBezTo>
                  <a:pt x="37197" y="4988"/>
                  <a:pt x="41245" y="13931"/>
                  <a:pt x="38600" y="19882"/>
                </a:cubicBezTo>
                <a:cubicBezTo>
                  <a:pt x="34004" y="30223"/>
                  <a:pt x="22940" y="37653"/>
                  <a:pt x="12204" y="41232"/>
                </a:cubicBezTo>
              </a:path>
            </a:pathLst>
          </a:custGeom>
          <a:noFill/>
          <a:ln cap="flat" cmpd="sng" w="9525">
            <a:solidFill>
              <a:schemeClr val="dk2"/>
            </a:solidFill>
            <a:prstDash val="solid"/>
            <a:round/>
            <a:headEnd len="med" w="med" type="none"/>
            <a:tailEnd len="med" w="med" type="none"/>
          </a:ln>
        </p:spPr>
      </p:sp>
      <p:sp>
        <p:nvSpPr>
          <p:cNvPr id="139" name="Google Shape;139;p14"/>
          <p:cNvSpPr/>
          <p:nvPr/>
        </p:nvSpPr>
        <p:spPr>
          <a:xfrm>
            <a:off x="5705525" y="-46784"/>
            <a:ext cx="2785250" cy="935775"/>
          </a:xfrm>
          <a:custGeom>
            <a:rect b="b" l="l" r="r" t="t"/>
            <a:pathLst>
              <a:path extrusionOk="0" h="37431" w="111410">
                <a:moveTo>
                  <a:pt x="0" y="30056"/>
                </a:moveTo>
                <a:cubicBezTo>
                  <a:pt x="4867" y="21944"/>
                  <a:pt x="14041" y="17309"/>
                  <a:pt x="21739" y="11811"/>
                </a:cubicBezTo>
                <a:cubicBezTo>
                  <a:pt x="29620" y="6182"/>
                  <a:pt x="38914" y="1757"/>
                  <a:pt x="48524" y="553"/>
                </a:cubicBezTo>
                <a:cubicBezTo>
                  <a:pt x="61907" y="-1123"/>
                  <a:pt x="75984" y="1756"/>
                  <a:pt x="88507" y="6764"/>
                </a:cubicBezTo>
                <a:cubicBezTo>
                  <a:pt x="95831" y="9693"/>
                  <a:pt x="103433" y="14969"/>
                  <a:pt x="106364" y="22292"/>
                </a:cubicBezTo>
                <a:cubicBezTo>
                  <a:pt x="108341" y="27230"/>
                  <a:pt x="109031" y="32673"/>
                  <a:pt x="111410" y="37431"/>
                </a:cubicBezTo>
              </a:path>
            </a:pathLst>
          </a:custGeom>
          <a:noFill/>
          <a:ln cap="flat" cmpd="sng" w="9525">
            <a:solidFill>
              <a:schemeClr val="dk2"/>
            </a:solidFill>
            <a:prstDash val="solid"/>
            <a:round/>
            <a:headEnd len="med" w="med" type="none"/>
            <a:tailEnd len="med" w="med" type="none"/>
          </a:ln>
        </p:spPr>
      </p:sp>
      <p:sp>
        <p:nvSpPr>
          <p:cNvPr id="140" name="Google Shape;140;p14"/>
          <p:cNvSpPr/>
          <p:nvPr/>
        </p:nvSpPr>
        <p:spPr>
          <a:xfrm>
            <a:off x="5948125" y="1628625"/>
            <a:ext cx="858100" cy="544975"/>
          </a:xfrm>
          <a:custGeom>
            <a:rect b="b" l="l" r="r" t="t"/>
            <a:pathLst>
              <a:path extrusionOk="0" h="21799" w="34324">
                <a:moveTo>
                  <a:pt x="0" y="0"/>
                </a:moveTo>
                <a:cubicBezTo>
                  <a:pt x="0" y="11772"/>
                  <a:pt x="21179" y="27734"/>
                  <a:pt x="29503" y="19410"/>
                </a:cubicBezTo>
                <a:cubicBezTo>
                  <a:pt x="33038" y="15875"/>
                  <a:pt x="36508" y="7230"/>
                  <a:pt x="32220" y="4659"/>
                </a:cubicBezTo>
                <a:cubicBezTo>
                  <a:pt x="29087" y="2780"/>
                  <a:pt x="23760" y="5661"/>
                  <a:pt x="22127" y="8929"/>
                </a:cubicBezTo>
                <a:cubicBezTo>
                  <a:pt x="20527" y="12130"/>
                  <a:pt x="22472" y="16431"/>
                  <a:pt x="24456" y="19410"/>
                </a:cubicBezTo>
              </a:path>
            </a:pathLst>
          </a:custGeom>
          <a:noFill/>
          <a:ln cap="flat" cmpd="sng" w="9525">
            <a:solidFill>
              <a:schemeClr val="dk2"/>
            </a:solidFill>
            <a:prstDash val="solid"/>
            <a:round/>
            <a:headEnd len="med" w="med" type="none"/>
            <a:tailEnd len="med" w="med" type="none"/>
          </a:ln>
        </p:spPr>
      </p:sp>
      <p:pic>
        <p:nvPicPr>
          <p:cNvPr id="141" name="Google Shape;141;p14"/>
          <p:cNvPicPr preferRelativeResize="0"/>
          <p:nvPr/>
        </p:nvPicPr>
        <p:blipFill>
          <a:blip r:embed="rId3">
            <a:alphaModFix/>
          </a:blip>
          <a:stretch>
            <a:fillRect/>
          </a:stretch>
        </p:blipFill>
        <p:spPr>
          <a:xfrm>
            <a:off x="4572000" y="157725"/>
            <a:ext cx="4768125" cy="4828051"/>
          </a:xfrm>
          <a:prstGeom prst="rect">
            <a:avLst/>
          </a:prstGeom>
          <a:noFill/>
          <a:ln>
            <a:noFill/>
          </a:ln>
        </p:spPr>
      </p:pic>
      <p:cxnSp>
        <p:nvCxnSpPr>
          <p:cNvPr id="142" name="Google Shape;142;p14"/>
          <p:cNvCxnSpPr>
            <a:stCxn id="135" idx="2"/>
            <a:endCxn id="135" idx="2"/>
          </p:cNvCxnSpPr>
          <p:nvPr/>
        </p:nvCxnSpPr>
        <p:spPr>
          <a:xfrm>
            <a:off x="2662200" y="4438725"/>
            <a:ext cx="0" cy="0"/>
          </a:xfrm>
          <a:prstGeom prst="straightConnector1">
            <a:avLst/>
          </a:prstGeom>
          <a:noFill/>
          <a:ln cap="flat" cmpd="sng" w="9525">
            <a:solidFill>
              <a:schemeClr val="dk2"/>
            </a:solidFill>
            <a:prstDash val="solid"/>
            <a:round/>
            <a:headEnd len="med" w="med" type="none"/>
            <a:tailEnd len="med" w="med" type="none"/>
          </a:ln>
        </p:spPr>
      </p:cxnSp>
      <p:sp>
        <p:nvSpPr>
          <p:cNvPr id="143" name="Google Shape;143;p14"/>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mc:AlternateContent>
    <mc:Choice Requires="p14">
      <p:transition spd="slow" p14:dur="2000">
        <p14:prism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5"/>
          <p:cNvSpPr txBox="1"/>
          <p:nvPr>
            <p:ph idx="4294967295" type="body"/>
          </p:nvPr>
        </p:nvSpPr>
        <p:spPr>
          <a:xfrm rot="-301">
            <a:off x="1063500" y="1172375"/>
            <a:ext cx="6858000" cy="2743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4500"/>
              <a:t>こんなふうな言葉変換マイクが作りたいと思っています。</a:t>
            </a:r>
            <a:endParaRPr sz="4500"/>
          </a:p>
        </p:txBody>
      </p:sp>
      <p:sp>
        <p:nvSpPr>
          <p:cNvPr id="149" name="Google Shape;149;p15"/>
          <p:cNvSpPr txBox="1"/>
          <p:nvPr>
            <p:ph type="title"/>
          </p:nvPr>
        </p:nvSpPr>
        <p:spPr>
          <a:xfrm rot="-508">
            <a:off x="0" y="3480500"/>
            <a:ext cx="8118600" cy="677100"/>
          </a:xfrm>
          <a:prstGeom prst="rect">
            <a:avLst/>
          </a:prstGeom>
        </p:spPr>
        <p:txBody>
          <a:bodyPr anchorCtr="0" anchor="ctr"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mc:AlternateContent>
    <mc:Choice Requires="p14">
      <p:transition spd="slow" p14:dur="2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6"/>
          <p:cNvSpPr txBox="1"/>
          <p:nvPr>
            <p:ph type="title"/>
          </p:nvPr>
        </p:nvSpPr>
        <p:spPr>
          <a:xfrm>
            <a:off x="626475" y="1306700"/>
            <a:ext cx="6869100" cy="27456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ja"/>
              <a:t>　　　</a:t>
            </a:r>
            <a:r>
              <a:rPr lang="ja"/>
              <a:t>これで発表を終わります。</a:t>
            </a:r>
            <a:endParaRPr/>
          </a:p>
        </p:txBody>
      </p:sp>
    </p:spTree>
  </p:cSld>
  <p:clrMapOvr>
    <a:masterClrMapping/>
  </p:clrMapOvr>
  <mc:AlternateContent>
    <mc:Choice Requires="p14">
      <p:transition spd="slow" p14:dur="2000">
        <p:fade thruBlk="1"/>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