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PT Sans Narrow"/>
      <p:regular r:id="rId10"/>
      <p:bold r:id="rId11"/>
    </p:embeddedFont>
    <p:embeddedFont>
      <p:font typeface="Open Sans"/>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PTSansNarrow-bold.fntdata"/><Relationship Id="rId10" Type="http://schemas.openxmlformats.org/officeDocument/2006/relationships/font" Target="fonts/PTSansNarrow-regular.fntdata"/><Relationship Id="rId13" Type="http://schemas.openxmlformats.org/officeDocument/2006/relationships/font" Target="fonts/OpenSans-bold.fntdata"/><Relationship Id="rId12" Type="http://schemas.openxmlformats.org/officeDocument/2006/relationships/font" Target="fonts/Open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penSans-boldItalic.fntdata"/><Relationship Id="rId14"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8ffed26f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8ffed26f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9159bd04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9159bd04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9159bd04e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9159bd04e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 name="Shape 65"/>
        <p:cNvGrpSpPr/>
        <p:nvPr/>
      </p:nvGrpSpPr>
      <p:grpSpPr>
        <a:xfrm>
          <a:off x="0" y="0"/>
          <a:ext cx="0" cy="0"/>
          <a:chOff x="0" y="0"/>
          <a:chExt cx="0" cy="0"/>
        </a:xfrm>
      </p:grpSpPr>
      <p:sp>
        <p:nvSpPr>
          <p:cNvPr id="66" name="Google Shape;66;p13"/>
          <p:cNvSpPr txBox="1"/>
          <p:nvPr>
            <p:ph type="ctrTitle"/>
          </p:nvPr>
        </p:nvSpPr>
        <p:spPr>
          <a:xfrm>
            <a:off x="163608" y="78152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ja"/>
              <a:t>観光客を世界の言葉で案内</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ja"/>
              <a:t>案内ロボット</a:t>
            </a:r>
            <a:endParaRPr/>
          </a:p>
        </p:txBody>
      </p:sp>
      <p:pic>
        <p:nvPicPr>
          <p:cNvPr id="68" name="Google Shape;68;p13"/>
          <p:cNvPicPr preferRelativeResize="0"/>
          <p:nvPr/>
        </p:nvPicPr>
        <p:blipFill>
          <a:blip r:embed="rId3">
            <a:alphaModFix/>
          </a:blip>
          <a:stretch>
            <a:fillRect/>
          </a:stretch>
        </p:blipFill>
        <p:spPr>
          <a:xfrm>
            <a:off x="163600" y="3042000"/>
            <a:ext cx="1832426" cy="1644602"/>
          </a:xfrm>
          <a:prstGeom prst="rect">
            <a:avLst/>
          </a:prstGeom>
          <a:noFill/>
          <a:ln>
            <a:noFill/>
          </a:ln>
        </p:spPr>
      </p:pic>
    </p:spTree>
  </p:cSld>
  <p:clrMapOvr>
    <a:masterClrMapping/>
  </p:clrMapOvr>
  <mc:AlternateContent>
    <mc:Choice Requires="p14">
      <p:transition spd="slow" p14:dur="3300">
        <p14:prism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ロボットが案内に使う情報</a:t>
            </a:r>
            <a:endParaRPr/>
          </a:p>
          <a:p>
            <a:pPr indent="0" lvl="0" marL="0" rtl="0" algn="l">
              <a:spcBef>
                <a:spcPts val="0"/>
              </a:spcBef>
              <a:spcAft>
                <a:spcPts val="0"/>
              </a:spcAft>
              <a:buNone/>
            </a:pPr>
            <a:r>
              <a:t/>
            </a:r>
            <a:endParaRPr/>
          </a:p>
          <a:p>
            <a:pPr indent="0" lvl="0" marL="0" rtl="0" algn="l">
              <a:spcBef>
                <a:spcPts val="0"/>
              </a:spcBef>
              <a:spcAft>
                <a:spcPts val="0"/>
              </a:spcAft>
              <a:buNone/>
            </a:pPr>
            <a:r>
              <a:rPr lang="ja">
                <a:solidFill>
                  <a:schemeClr val="dk2"/>
                </a:solidFill>
              </a:rPr>
              <a:t>①マップの情報</a:t>
            </a:r>
            <a:endParaRPr>
              <a:solidFill>
                <a:schemeClr val="dk2"/>
              </a:solidFill>
            </a:endParaRPr>
          </a:p>
          <a:p>
            <a:pPr indent="0" lvl="0" marL="0" rtl="0" algn="l">
              <a:spcBef>
                <a:spcPts val="0"/>
              </a:spcBef>
              <a:spcAft>
                <a:spcPts val="0"/>
              </a:spcAft>
              <a:buNone/>
            </a:pPr>
            <a:r>
              <a:rPr lang="ja">
                <a:solidFill>
                  <a:schemeClr val="dk2"/>
                </a:solidFill>
              </a:rPr>
              <a:t>　</a:t>
            </a:r>
            <a:endParaRPr>
              <a:solidFill>
                <a:schemeClr val="dk2"/>
              </a:solidFill>
            </a:endParaRPr>
          </a:p>
          <a:p>
            <a:pPr indent="0" lvl="0" marL="0" rtl="0" algn="l">
              <a:spcBef>
                <a:spcPts val="0"/>
              </a:spcBef>
              <a:spcAft>
                <a:spcPts val="0"/>
              </a:spcAft>
              <a:buNone/>
            </a:pPr>
            <a:r>
              <a:rPr lang="ja">
                <a:solidFill>
                  <a:schemeClr val="dk2"/>
                </a:solidFill>
              </a:rPr>
              <a:t>②イベントの情報</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lang="ja">
                <a:solidFill>
                  <a:schemeClr val="dk2"/>
                </a:solidFill>
              </a:rPr>
              <a:t>③天気の情報　</a:t>
            </a:r>
            <a:endParaRPr>
              <a:solidFill>
                <a:schemeClr val="dk2"/>
              </a:solidFill>
            </a:endParaRPr>
          </a:p>
          <a:p>
            <a:pPr indent="0" lvl="0" marL="0" rtl="0" algn="l">
              <a:spcBef>
                <a:spcPts val="0"/>
              </a:spcBef>
              <a:spcAft>
                <a:spcPts val="0"/>
              </a:spcAft>
              <a:buNone/>
            </a:pPr>
            <a:r>
              <a:rPr lang="ja">
                <a:solidFill>
                  <a:schemeClr val="dk2"/>
                </a:solidFill>
              </a:rPr>
              <a:t>　　　　　　　　など</a:t>
            </a:r>
            <a:endParaRPr>
              <a:solidFill>
                <a:schemeClr val="dk2"/>
              </a:solidFill>
            </a:endParaRPr>
          </a:p>
          <a:p>
            <a:pPr indent="0" lvl="0" marL="0" rtl="0" algn="l">
              <a:spcBef>
                <a:spcPts val="0"/>
              </a:spcBef>
              <a:spcAft>
                <a:spcPts val="0"/>
              </a:spcAft>
              <a:buNone/>
            </a:pPr>
            <a:r>
              <a:t/>
            </a:r>
            <a:endParaRPr/>
          </a:p>
        </p:txBody>
      </p:sp>
      <p:pic>
        <p:nvPicPr>
          <p:cNvPr id="74" name="Google Shape;74;p14"/>
          <p:cNvPicPr preferRelativeResize="0"/>
          <p:nvPr/>
        </p:nvPicPr>
        <p:blipFill>
          <a:blip r:embed="rId3">
            <a:alphaModFix/>
          </a:blip>
          <a:stretch>
            <a:fillRect/>
          </a:stretch>
        </p:blipFill>
        <p:spPr>
          <a:xfrm>
            <a:off x="5601600" y="1358000"/>
            <a:ext cx="2878675" cy="2815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案内ロボットで道を案内</a:t>
            </a:r>
            <a:endParaRPr/>
          </a:p>
        </p:txBody>
      </p:sp>
      <p:sp>
        <p:nvSpPr>
          <p:cNvPr id="80" name="Google Shape;80;p15"/>
          <p:cNvSpPr txBox="1"/>
          <p:nvPr>
            <p:ph idx="1" type="body"/>
          </p:nvPr>
        </p:nvSpPr>
        <p:spPr>
          <a:xfrm>
            <a:off x="133375" y="1289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案内ロボットは、場所や天気の情報情報を活かして、</a:t>
            </a:r>
            <a:endParaRPr/>
          </a:p>
          <a:p>
            <a:pPr indent="0" lvl="0" marL="0" rtl="0" algn="l">
              <a:spcBef>
                <a:spcPts val="1200"/>
              </a:spcBef>
              <a:spcAft>
                <a:spcPts val="0"/>
              </a:spcAft>
              <a:buNone/>
            </a:pPr>
            <a:r>
              <a:rPr lang="ja"/>
              <a:t>観光に来た人に道案内をしてくれます。</a:t>
            </a:r>
            <a:endParaRPr/>
          </a:p>
          <a:p>
            <a:pPr indent="0" lvl="0" marL="0" rtl="0" algn="l">
              <a:spcBef>
                <a:spcPts val="1200"/>
              </a:spcBef>
              <a:spcAft>
                <a:spcPts val="0"/>
              </a:spcAft>
              <a:buNone/>
            </a:pPr>
            <a:r>
              <a:rPr lang="ja"/>
              <a:t>観光客に合わせた言葉で道案内をするので、</a:t>
            </a:r>
            <a:endParaRPr/>
          </a:p>
          <a:p>
            <a:pPr indent="0" lvl="0" marL="0" rtl="0" algn="l">
              <a:spcBef>
                <a:spcPts val="1200"/>
              </a:spcBef>
              <a:spcAft>
                <a:spcPts val="0"/>
              </a:spcAft>
              <a:buNone/>
            </a:pPr>
            <a:r>
              <a:rPr lang="ja"/>
              <a:t>観光客に分かりやすい案内をしてくれます。</a:t>
            </a:r>
            <a:endParaRPr/>
          </a:p>
          <a:p>
            <a:pPr indent="0" lvl="0" marL="0" rtl="0" algn="l">
              <a:spcBef>
                <a:spcPts val="1200"/>
              </a:spcBef>
              <a:spcAft>
                <a:spcPts val="0"/>
              </a:spcAft>
              <a:buNone/>
            </a:pPr>
            <a:r>
              <a:rPr lang="ja"/>
              <a:t>イベントの時間や、後の天気も教えてくれるので、</a:t>
            </a:r>
            <a:endParaRPr/>
          </a:p>
          <a:p>
            <a:pPr indent="0" lvl="0" marL="0" rtl="0" algn="l">
              <a:spcBef>
                <a:spcPts val="1200"/>
              </a:spcBef>
              <a:spcAft>
                <a:spcPts val="1200"/>
              </a:spcAft>
              <a:buNone/>
            </a:pPr>
            <a:r>
              <a:rPr lang="ja"/>
              <a:t>いつ行けば良いかなどもしれます。</a:t>
            </a:r>
            <a:endParaRPr/>
          </a:p>
        </p:txBody>
      </p:sp>
      <p:pic>
        <p:nvPicPr>
          <p:cNvPr id="81" name="Google Shape;81;p15"/>
          <p:cNvPicPr preferRelativeResize="0"/>
          <p:nvPr/>
        </p:nvPicPr>
        <p:blipFill>
          <a:blip r:embed="rId3">
            <a:alphaModFix/>
          </a:blip>
          <a:stretch>
            <a:fillRect/>
          </a:stretch>
        </p:blipFill>
        <p:spPr>
          <a:xfrm>
            <a:off x="6025750" y="2084850"/>
            <a:ext cx="2935825" cy="2948925"/>
          </a:xfrm>
          <a:prstGeom prst="rect">
            <a:avLst/>
          </a:prstGeom>
          <a:noFill/>
          <a:ln>
            <a:noFill/>
          </a:ln>
        </p:spPr>
      </p:pic>
      <p:pic>
        <p:nvPicPr>
          <p:cNvPr id="82" name="Google Shape;82;p15"/>
          <p:cNvPicPr preferRelativeResize="0"/>
          <p:nvPr/>
        </p:nvPicPr>
        <p:blipFill>
          <a:blip r:embed="rId4">
            <a:alphaModFix/>
          </a:blip>
          <a:stretch>
            <a:fillRect/>
          </a:stretch>
        </p:blipFill>
        <p:spPr>
          <a:xfrm>
            <a:off x="5896475" y="0"/>
            <a:ext cx="2935825" cy="2407369"/>
          </a:xfrm>
          <a:prstGeom prst="rect">
            <a:avLst/>
          </a:prstGeom>
          <a:noFill/>
          <a:ln>
            <a:noFill/>
          </a:ln>
        </p:spPr>
      </p:pic>
      <p:sp>
        <p:nvSpPr>
          <p:cNvPr id="83" name="Google Shape;83;p15"/>
          <p:cNvSpPr txBox="1"/>
          <p:nvPr/>
        </p:nvSpPr>
        <p:spPr>
          <a:xfrm>
            <a:off x="5335525" y="1926075"/>
            <a:ext cx="1659600" cy="70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type="title"/>
          </p:nvPr>
        </p:nvSpPr>
        <p:spPr>
          <a:xfrm>
            <a:off x="311700" y="2823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案内ロボットで観光が豊かに</a:t>
            </a:r>
            <a:endParaRPr/>
          </a:p>
        </p:txBody>
      </p:sp>
      <p:sp>
        <p:nvSpPr>
          <p:cNvPr id="89" name="Google Shape;89;p16"/>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案内ロボットがあることによって、スマホのアプリや案内板より場所をす観光客が分かりやすい案内をしてくれます。</a:t>
            </a:r>
            <a:endParaRPr/>
          </a:p>
          <a:p>
            <a:pPr indent="0" lvl="0" marL="0" rtl="0" algn="l">
              <a:spcBef>
                <a:spcPts val="1200"/>
              </a:spcBef>
              <a:spcAft>
                <a:spcPts val="0"/>
              </a:spcAft>
              <a:buNone/>
            </a:pPr>
            <a:r>
              <a:rPr lang="ja"/>
              <a:t>他にも、天気の情報やイベントなどの情報も知ることができるので、観光に来た人たちも快適に観光を楽しめる。</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90" name="Google Shape;90;p16"/>
          <p:cNvPicPr preferRelativeResize="0"/>
          <p:nvPr/>
        </p:nvPicPr>
        <p:blipFill>
          <a:blip r:embed="rId3">
            <a:alphaModFix/>
          </a:blip>
          <a:stretch>
            <a:fillRect/>
          </a:stretch>
        </p:blipFill>
        <p:spPr>
          <a:xfrm>
            <a:off x="6373096" y="2487950"/>
            <a:ext cx="2459200" cy="2490975"/>
          </a:xfrm>
          <a:prstGeom prst="rect">
            <a:avLst/>
          </a:prstGeom>
          <a:noFill/>
          <a:ln>
            <a:noFill/>
          </a:ln>
        </p:spPr>
      </p:pic>
    </p:spTree>
  </p:cSld>
  <p:clrMapOvr>
    <a:masterClrMapping/>
  </p:clrMapOvr>
  <mc:AlternateContent>
    <mc:Choice Requires="p14">
      <p:transition spd="med">
        <p14:prism dir="l"/>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