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font" Target="fonts/Average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u="sng">
              <a:highlight>
                <a:schemeClr val="accent5"/>
              </a:highlight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914fbb6f41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914fbb6f41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9003a9d060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9003a9d060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9003a9d060_0_5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9003a9d060_0_5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914fbb6f41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914fbb6f41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645c4eca2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645c4eca2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7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09000" y="1825125"/>
            <a:ext cx="8526000" cy="1008300"/>
          </a:xfrm>
          <a:prstGeom prst="rect">
            <a:avLst/>
          </a:prstGeom>
          <a:ln cap="flat" cmpd="sng" w="2857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ja"/>
              <a:t>情報社会の新しいサービス</a:t>
            </a:r>
            <a:endParaRPr i="1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　　　　　　　　　　　　　</a:t>
            </a:r>
            <a:r>
              <a:rPr lang="ja"/>
              <a:t>食品加工</a:t>
            </a:r>
            <a:endParaRPr/>
          </a:p>
        </p:txBody>
      </p:sp>
      <p:cxnSp>
        <p:nvCxnSpPr>
          <p:cNvPr id="56" name="Google Shape;56;p13"/>
          <p:cNvCxnSpPr/>
          <p:nvPr/>
        </p:nvCxnSpPr>
        <p:spPr>
          <a:xfrm flipH="1" rot="10800000">
            <a:off x="3611925" y="-75"/>
            <a:ext cx="2961000" cy="1825200"/>
          </a:xfrm>
          <a:prstGeom prst="straightConnector1">
            <a:avLst/>
          </a:prstGeom>
          <a:noFill/>
          <a:ln cap="flat" cmpd="sng" w="19050">
            <a:solidFill>
              <a:srgbClr val="6D9EE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42925" rotWithShape="0" algn="bl" dir="5400000" dist="19050">
              <a:srgbClr val="FFF2CC">
                <a:alpha val="50000"/>
              </a:srgbClr>
            </a:outerShdw>
          </a:effectLst>
        </p:spPr>
      </p:cxnSp>
      <p:cxnSp>
        <p:nvCxnSpPr>
          <p:cNvPr id="57" name="Google Shape;57;p13"/>
          <p:cNvCxnSpPr/>
          <p:nvPr/>
        </p:nvCxnSpPr>
        <p:spPr>
          <a:xfrm flipH="1" rot="10800000">
            <a:off x="4440800" y="-75"/>
            <a:ext cx="2961000" cy="1825200"/>
          </a:xfrm>
          <a:prstGeom prst="straightConnector1">
            <a:avLst/>
          </a:prstGeom>
          <a:noFill/>
          <a:ln cap="flat" cmpd="sng" w="19050">
            <a:solidFill>
              <a:srgbClr val="93C47D"/>
            </a:solidFill>
            <a:prstDash val="solid"/>
            <a:round/>
            <a:headEnd len="med" w="med" type="none"/>
            <a:tailEnd len="med" w="med" type="none"/>
          </a:ln>
          <a:effectLst>
            <a:outerShdw blurRad="542925" rotWithShape="0" algn="bl" dir="5400000" dist="19050">
              <a:srgbClr val="FFF2CC">
                <a:alpha val="50000"/>
              </a:srgbClr>
            </a:outerShdw>
          </a:effectLst>
        </p:spPr>
      </p:cxnSp>
      <p:cxnSp>
        <p:nvCxnSpPr>
          <p:cNvPr id="58" name="Google Shape;58;p13"/>
          <p:cNvCxnSpPr/>
          <p:nvPr/>
        </p:nvCxnSpPr>
        <p:spPr>
          <a:xfrm flipH="1" rot="10800000">
            <a:off x="5397250" y="-75"/>
            <a:ext cx="2961000" cy="1825200"/>
          </a:xfrm>
          <a:prstGeom prst="straightConnector1">
            <a:avLst/>
          </a:prstGeom>
          <a:noFill/>
          <a:ln cap="flat" cmpd="sng" w="19050">
            <a:solidFill>
              <a:srgbClr val="EA9999"/>
            </a:solidFill>
            <a:prstDash val="solid"/>
            <a:round/>
            <a:headEnd len="med" w="med" type="none"/>
            <a:tailEnd len="med" w="med" type="none"/>
          </a:ln>
          <a:effectLst>
            <a:outerShdw blurRad="542925" rotWithShape="0" algn="bl" dir="5400000" dist="19050">
              <a:srgbClr val="FFF2CC">
                <a:alpha val="50000"/>
              </a:srgbClr>
            </a:outerShdw>
          </a:effectLst>
        </p:spPr>
      </p:cxnSp>
      <p:cxnSp>
        <p:nvCxnSpPr>
          <p:cNvPr id="59" name="Google Shape;59;p13"/>
          <p:cNvCxnSpPr/>
          <p:nvPr/>
        </p:nvCxnSpPr>
        <p:spPr>
          <a:xfrm flipH="1" rot="10800000">
            <a:off x="6183000" y="-75"/>
            <a:ext cx="2961000" cy="1825200"/>
          </a:xfrm>
          <a:prstGeom prst="straightConnector1">
            <a:avLst/>
          </a:prstGeom>
          <a:noFill/>
          <a:ln cap="flat" cmpd="sng" w="19050">
            <a:solidFill>
              <a:srgbClr val="FFE599"/>
            </a:solidFill>
            <a:prstDash val="solid"/>
            <a:round/>
            <a:headEnd len="med" w="med" type="none"/>
            <a:tailEnd len="med" w="med" type="none"/>
          </a:ln>
          <a:effectLst>
            <a:outerShdw blurRad="542925" rotWithShape="0" algn="bl" dir="5400000" dist="19050">
              <a:srgbClr val="FFF2CC">
                <a:alpha val="50000"/>
              </a:srgbClr>
            </a:outerShdw>
          </a:effectLst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3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28575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現状のサービス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2400"/>
              <a:t>需要予測サービスは、気温などの気象と出荷量の相関を過去のデータから解析し、将来の気象情報に基づいて需要を予測するサービス。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396800"/>
            <a:ext cx="8520600" cy="572700"/>
          </a:xfrm>
          <a:prstGeom prst="rect">
            <a:avLst/>
          </a:prstGeom>
          <a:ln cap="flat" cmpd="sng" w="28575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latin typeface="Comic Sans MS"/>
                <a:ea typeface="Comic Sans MS"/>
                <a:cs typeface="Comic Sans MS"/>
                <a:sym typeface="Comic Sans MS"/>
              </a:rPr>
              <a:t>どんな情報を使うか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1225"/>
            <a:ext cx="8574300" cy="3302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2400"/>
              <a:t>・病人の病気の状況や体調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400"/>
              <a:t>・色々な料理の材料や成分、レシピ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2400"/>
              <a:t>・その人の年代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28575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新しいサービス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2400"/>
              <a:t>病気や怪我の人の体に合わせた料理を提供するサービス。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ln cap="flat" cmpd="sng" w="28575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生活がどのように豊かになるか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2400"/>
              <a:t>病気や怪我の人でも、体の状態に合った栄養のある美味しい食事ができるようになる。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4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501175"/>
            <a:ext cx="8638800" cy="707400"/>
          </a:xfrm>
          <a:prstGeom prst="rect">
            <a:avLst/>
          </a:prstGeom>
          <a:ln cap="flat" cmpd="sng" w="28575">
            <a:solidFill>
              <a:srgbClr val="A4C2F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ja" sz="3600">
                <a:latin typeface="Average"/>
                <a:ea typeface="Average"/>
                <a:cs typeface="Average"/>
                <a:sym typeface="Average"/>
              </a:rPr>
              <a:t>情報社会の新しいサービス</a:t>
            </a:r>
            <a:endParaRPr i="1" sz="360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70800" y="1332150"/>
            <a:ext cx="8520600" cy="341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21800"/>
              <a:t>終わり</a:t>
            </a:r>
            <a:endParaRPr sz="2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6000"/>
          </a:p>
        </p:txBody>
      </p:sp>
      <p:sp>
        <p:nvSpPr>
          <p:cNvPr id="90" name="Google Shape;90;p18"/>
          <p:cNvSpPr txBox="1"/>
          <p:nvPr/>
        </p:nvSpPr>
        <p:spPr>
          <a:xfrm rot="10800000">
            <a:off x="3254099" y="2686021"/>
            <a:ext cx="275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