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Nunito"/>
      <p:regular r:id="rId13"/>
      <p:bold r:id="rId14"/>
      <p:italic r:id="rId15"/>
      <p:boldItalic r:id="rId16"/>
    </p:embeddedFont>
    <p:embeddedFont>
      <p:font typeface="Maven Pro"/>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Nuni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italic.fntdata"/><Relationship Id="rId14" Type="http://schemas.openxmlformats.org/officeDocument/2006/relationships/font" Target="fonts/Nunito-bold.fntdata"/><Relationship Id="rId17" Type="http://schemas.openxmlformats.org/officeDocument/2006/relationships/font" Target="fonts/MavenPro-regular.fntdata"/><Relationship Id="rId16"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MavenPr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94ba239428_0_8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94ba239428_0_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94ba239428_0_8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94ba239428_0_8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94ba239428_0_8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94ba239428_0_8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94ba239428_0_8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94ba239428_0_8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952cb8350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952cb8350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952cb8350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952cb8350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6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2930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ja"/>
              <a:t>情報を使った医療サービス</a:t>
            </a:r>
            <a:endParaRPr/>
          </a:p>
        </p:txBody>
      </p:sp>
      <p:sp>
        <p:nvSpPr>
          <p:cNvPr id="278" name="Google Shape;278;p13"/>
          <p:cNvSpPr txBox="1"/>
          <p:nvPr>
            <p:ph idx="1" type="subTitle"/>
          </p:nvPr>
        </p:nvSpPr>
        <p:spPr>
          <a:xfrm>
            <a:off x="824000" y="3634800"/>
            <a:ext cx="5115300" cy="477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ja" sz="1900"/>
              <a:t>〜通院が難しい高齢者のためのサービス〜</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7">
                                            <p:txEl>
                                              <p:pRg end="0" st="0"/>
                                            </p:txEl>
                                          </p:spTgt>
                                        </p:tgtEl>
                                        <p:attrNameLst>
                                          <p:attrName>style.visibility</p:attrName>
                                        </p:attrNameLst>
                                      </p:cBhvr>
                                      <p:to>
                                        <p:strVal val="visible"/>
                                      </p:to>
                                    </p:set>
                                    <p:anim calcmode="lin" valueType="num">
                                      <p:cBhvr additive="base">
                                        <p:cTn dur="500"/>
                                        <p:tgtEl>
                                          <p:spTgt spid="277">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1000"/>
                                        <p:tgtEl>
                                          <p:spTgt spid="27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ja"/>
              <a:t>初めに</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anim calcmode="lin" valueType="num">
                                      <p:cBhvr additive="base">
                                        <p:cTn dur="1000"/>
                                        <p:tgtEl>
                                          <p:spTgt spid="28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5"/>
          <p:cNvSpPr txBox="1"/>
          <p:nvPr>
            <p:ph type="title"/>
          </p:nvPr>
        </p:nvSpPr>
        <p:spPr>
          <a:xfrm>
            <a:off x="1303800" y="495975"/>
            <a:ext cx="70305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ja"/>
              <a:t>医療サービス</a:t>
            </a:r>
            <a:endParaRPr/>
          </a:p>
        </p:txBody>
      </p:sp>
      <p:sp>
        <p:nvSpPr>
          <p:cNvPr id="289" name="Google Shape;289;p1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ja" sz="2400"/>
              <a:t>私達南小の５年生は社会の授業で情報とサービスについて学びました。今回のサービスはその学習の発展として、情報を使った医療サービスを考えたものです。</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anim calcmode="lin" valueType="num">
                                      <p:cBhvr additive="base">
                                        <p:cTn dur="1000"/>
                                        <p:tgtEl>
                                          <p:spTgt spid="28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9">
                                            <p:txEl>
                                              <p:pRg end="0" st="0"/>
                                            </p:txEl>
                                          </p:spTgt>
                                        </p:tgtEl>
                                        <p:attrNameLst>
                                          <p:attrName>style.visibility</p:attrName>
                                        </p:attrNameLst>
                                      </p:cBhvr>
                                      <p:to>
                                        <p:strVal val="visible"/>
                                      </p:to>
                                    </p:set>
                                    <p:anim calcmode="lin" valueType="num">
                                      <p:cBhvr additive="base">
                                        <p:cTn dur="1000"/>
                                        <p:tgtEl>
                                          <p:spTgt spid="28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6"/>
          <p:cNvSpPr txBox="1"/>
          <p:nvPr>
            <p:ph type="title"/>
          </p:nvPr>
        </p:nvSpPr>
        <p:spPr>
          <a:xfrm>
            <a:off x="824000" y="1613825"/>
            <a:ext cx="5857800" cy="7389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ja"/>
              <a:t>高齢者にむけたサービス</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94">
                                            <p:txEl>
                                              <p:pRg end="0" st="0"/>
                                            </p:txEl>
                                          </p:spTgt>
                                        </p:tgtEl>
                                        <p:attrNameLst>
                                          <p:attrName>style.visibility</p:attrName>
                                        </p:attrNameLst>
                                      </p:cBhvr>
                                      <p:to>
                                        <p:strVal val="visible"/>
                                      </p:to>
                                    </p:set>
                                    <p:anim calcmode="lin" valueType="num">
                                      <p:cBhvr additive="base">
                                        <p:cTn dur="1000"/>
                                        <p:tgtEl>
                                          <p:spTgt spid="29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7"/>
          <p:cNvSpPr txBox="1"/>
          <p:nvPr>
            <p:ph type="title"/>
          </p:nvPr>
        </p:nvSpPr>
        <p:spPr>
          <a:xfrm>
            <a:off x="1303800" y="598575"/>
            <a:ext cx="70305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ja"/>
              <a:t>病院自動運転送迎車サービス</a:t>
            </a:r>
            <a:endParaRPr/>
          </a:p>
        </p:txBody>
      </p:sp>
      <p:sp>
        <p:nvSpPr>
          <p:cNvPr id="300" name="Google Shape;300;p17"/>
          <p:cNvSpPr txBox="1"/>
          <p:nvPr>
            <p:ph idx="1" type="body"/>
          </p:nvPr>
        </p:nvSpPr>
        <p:spPr>
          <a:xfrm>
            <a:off x="1303800" y="1398825"/>
            <a:ext cx="7030500" cy="31329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ja" sz="2400"/>
              <a:t>私が考えたこのサービスでは近頃開発が進んでいる自動運転車を用いて病院までの送迎を行うサービスです。</a:t>
            </a:r>
            <a:endParaRPr sz="2400"/>
          </a:p>
          <a:p>
            <a:pPr indent="0" lvl="0" marL="0" rtl="0" algn="l">
              <a:spcBef>
                <a:spcPts val="1200"/>
              </a:spcBef>
              <a:spcAft>
                <a:spcPts val="0"/>
              </a:spcAft>
              <a:buNone/>
            </a:pPr>
            <a:r>
              <a:rPr lang="ja" sz="2400"/>
              <a:t>お年寄りの人には病院までの通院がとても負担になっています。</a:t>
            </a:r>
            <a:endParaRPr sz="2400"/>
          </a:p>
          <a:p>
            <a:pPr indent="0" lvl="0" marL="0" rtl="0" algn="l">
              <a:spcBef>
                <a:spcPts val="1200"/>
              </a:spcBef>
              <a:spcAft>
                <a:spcPts val="1200"/>
              </a:spcAft>
              <a:buNone/>
            </a:pPr>
            <a:r>
              <a:rPr lang="ja" sz="2400"/>
              <a:t>このサービスはビデオ通話等の診察と組み合わせ、症状が深刻そうであったり、病院に来て精密な検査をしないといけないときに自動運転送迎車を患者の元に送り、その送迎車に患者を</a:t>
            </a:r>
            <a:r>
              <a:rPr lang="ja" sz="2400"/>
              <a:t>乗せ</a:t>
            </a:r>
            <a:r>
              <a:rPr lang="ja" sz="2400"/>
              <a:t>て病院までの送迎を行ってくれます。</a:t>
            </a:r>
            <a:endParaRPr sz="2400"/>
          </a:p>
        </p:txBody>
      </p:sp>
      <p:pic>
        <p:nvPicPr>
          <p:cNvPr id="301" name="Google Shape;301;p17"/>
          <p:cNvPicPr preferRelativeResize="0"/>
          <p:nvPr/>
        </p:nvPicPr>
        <p:blipFill>
          <a:blip r:embed="rId3">
            <a:alphaModFix/>
          </a:blip>
          <a:stretch>
            <a:fillRect/>
          </a:stretch>
        </p:blipFill>
        <p:spPr>
          <a:xfrm>
            <a:off x="4194325" y="1214175"/>
            <a:ext cx="3720474" cy="3720476"/>
          </a:xfrm>
          <a:prstGeom prst="rect">
            <a:avLst/>
          </a:prstGeom>
          <a:noFill/>
          <a:ln>
            <a:noFill/>
          </a:ln>
        </p:spPr>
      </p:pic>
      <p:pic>
        <p:nvPicPr>
          <p:cNvPr id="302" name="Google Shape;302;p17"/>
          <p:cNvPicPr preferRelativeResize="0"/>
          <p:nvPr/>
        </p:nvPicPr>
        <p:blipFill>
          <a:blip r:embed="rId4">
            <a:alphaModFix/>
          </a:blip>
          <a:stretch>
            <a:fillRect/>
          </a:stretch>
        </p:blipFill>
        <p:spPr>
          <a:xfrm>
            <a:off x="0" y="-3"/>
            <a:ext cx="2963725" cy="2963700"/>
          </a:xfrm>
          <a:prstGeom prst="rect">
            <a:avLst/>
          </a:prstGeom>
          <a:noFill/>
          <a:ln>
            <a:noFill/>
          </a:ln>
        </p:spPr>
      </p:pic>
      <p:pic>
        <p:nvPicPr>
          <p:cNvPr id="303" name="Google Shape;303;p17"/>
          <p:cNvPicPr preferRelativeResize="0"/>
          <p:nvPr/>
        </p:nvPicPr>
        <p:blipFill>
          <a:blip r:embed="rId5">
            <a:alphaModFix/>
          </a:blip>
          <a:stretch>
            <a:fillRect/>
          </a:stretch>
        </p:blipFill>
        <p:spPr>
          <a:xfrm rot="-8949260">
            <a:off x="2548791" y="2084432"/>
            <a:ext cx="2070969" cy="15753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anim calcmode="lin" valueType="num">
                                      <p:cBhvr additive="base">
                                        <p:cTn dur="1000"/>
                                        <p:tgtEl>
                                          <p:spTgt spid="29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anim calcmode="lin" valueType="num">
                                      <p:cBhvr additive="base">
                                        <p:cTn dur="1000"/>
                                        <p:tgtEl>
                                          <p:spTgt spid="30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0">
                                            <p:txEl>
                                              <p:pRg end="1" st="1"/>
                                            </p:txEl>
                                          </p:spTgt>
                                        </p:tgtEl>
                                        <p:attrNameLst>
                                          <p:attrName>style.visibility</p:attrName>
                                        </p:attrNameLst>
                                      </p:cBhvr>
                                      <p:to>
                                        <p:strVal val="visible"/>
                                      </p:to>
                                    </p:set>
                                    <p:anim calcmode="lin" valueType="num">
                                      <p:cBhvr additive="base">
                                        <p:cTn dur="1000"/>
                                        <p:tgtEl>
                                          <p:spTgt spid="30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0">
                                            <p:txEl>
                                              <p:pRg end="2" st="2"/>
                                            </p:txEl>
                                          </p:spTgt>
                                        </p:tgtEl>
                                        <p:attrNameLst>
                                          <p:attrName>style.visibility</p:attrName>
                                        </p:attrNameLst>
                                      </p:cBhvr>
                                      <p:to>
                                        <p:strVal val="visible"/>
                                      </p:to>
                                    </p:set>
                                    <p:anim calcmode="lin" valueType="num">
                                      <p:cBhvr additive="base">
                                        <p:cTn dur="1000"/>
                                        <p:tgtEl>
                                          <p:spTgt spid="30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1000"/>
                                        <p:tgtEl>
                                          <p:spTgt spid="30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1000"/>
                                        <p:tgtEl>
                                          <p:spTgt spid="301"/>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8"/>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ja"/>
              <a:t>終わりに</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08">
                                            <p:txEl>
                                              <p:pRg end="0" st="0"/>
                                            </p:txEl>
                                          </p:spTgt>
                                        </p:tgtEl>
                                        <p:attrNameLst>
                                          <p:attrName>style.visibility</p:attrName>
                                        </p:attrNameLst>
                                      </p:cBhvr>
                                      <p:to>
                                        <p:strVal val="visible"/>
                                      </p:to>
                                    </p:set>
                                    <p:anim calcmode="lin" valueType="num">
                                      <p:cBhvr additive="base">
                                        <p:cTn dur="1000"/>
                                        <p:tgtEl>
                                          <p:spTgt spid="30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終わりに</a:t>
            </a:r>
            <a:endParaRPr/>
          </a:p>
        </p:txBody>
      </p:sp>
      <p:sp>
        <p:nvSpPr>
          <p:cNvPr id="314" name="Google Shape;314;p1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ja" sz="2400"/>
              <a:t>いかがでしたか？少しはこのサービスに興味を持っていただけたでしょうか？少しでも興味を持っていただけたら幸いです。</a:t>
            </a:r>
            <a:endParaRPr sz="2400"/>
          </a:p>
          <a:p>
            <a:pPr indent="0" lvl="0" marL="0" rtl="0" algn="l">
              <a:spcBef>
                <a:spcPts val="1200"/>
              </a:spcBef>
              <a:spcAft>
                <a:spcPts val="0"/>
              </a:spcAft>
              <a:buNone/>
            </a:pPr>
            <a:r>
              <a:rPr lang="ja" sz="2400"/>
              <a:t>このように情報を使ったサービスは暮らしを豊かにしてくれるでしょう。</a:t>
            </a:r>
            <a:endParaRPr sz="2400"/>
          </a:p>
          <a:p>
            <a:pPr indent="0" lvl="0" marL="0" rtl="0" algn="l">
              <a:spcBef>
                <a:spcPts val="1200"/>
              </a:spcBef>
              <a:spcAft>
                <a:spcPts val="1200"/>
              </a:spcAft>
              <a:buNone/>
            </a:pPr>
            <a:r>
              <a:rPr lang="ja" sz="2400"/>
              <a:t>もしこのアイデアが実現できたら嬉しいです。</a:t>
            </a:r>
            <a:endParaRPr sz="2400"/>
          </a:p>
        </p:txBody>
      </p:sp>
      <p:pic>
        <p:nvPicPr>
          <p:cNvPr id="315" name="Google Shape;315;p19"/>
          <p:cNvPicPr preferRelativeResize="0"/>
          <p:nvPr/>
        </p:nvPicPr>
        <p:blipFill>
          <a:blip r:embed="rId3">
            <a:alphaModFix/>
          </a:blip>
          <a:stretch>
            <a:fillRect/>
          </a:stretch>
        </p:blipFill>
        <p:spPr>
          <a:xfrm>
            <a:off x="2254210" y="0"/>
            <a:ext cx="4635579" cy="5143500"/>
          </a:xfrm>
          <a:prstGeom prst="rect">
            <a:avLst/>
          </a:prstGeom>
          <a:noFill/>
          <a:ln>
            <a:noFill/>
          </a:ln>
        </p:spPr>
      </p:pic>
      <p:pic>
        <p:nvPicPr>
          <p:cNvPr id="316" name="Google Shape;316;p19"/>
          <p:cNvPicPr preferRelativeResize="0"/>
          <p:nvPr/>
        </p:nvPicPr>
        <p:blipFill>
          <a:blip r:embed="rId4">
            <a:alphaModFix/>
          </a:blip>
          <a:stretch>
            <a:fillRect/>
          </a:stretch>
        </p:blipFill>
        <p:spPr>
          <a:xfrm>
            <a:off x="5851225" y="1366425"/>
            <a:ext cx="2709025" cy="3788850"/>
          </a:xfrm>
          <a:prstGeom prst="rect">
            <a:avLst/>
          </a:prstGeom>
          <a:noFill/>
          <a:ln>
            <a:noFill/>
          </a:ln>
        </p:spPr>
      </p:pic>
      <p:pic>
        <p:nvPicPr>
          <p:cNvPr id="317" name="Google Shape;317;p19"/>
          <p:cNvPicPr preferRelativeResize="0"/>
          <p:nvPr/>
        </p:nvPicPr>
        <p:blipFill>
          <a:blip r:embed="rId5">
            <a:alphaModFix/>
          </a:blip>
          <a:stretch>
            <a:fillRect/>
          </a:stretch>
        </p:blipFill>
        <p:spPr>
          <a:xfrm>
            <a:off x="706575" y="1366425"/>
            <a:ext cx="2709025" cy="3788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1000"/>
                                        <p:tgtEl>
                                          <p:spTgt spid="31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4">
                                            <p:txEl>
                                              <p:pRg end="0" st="0"/>
                                            </p:txEl>
                                          </p:spTgt>
                                        </p:tgtEl>
                                        <p:attrNameLst>
                                          <p:attrName>style.visibility</p:attrName>
                                        </p:attrNameLst>
                                      </p:cBhvr>
                                      <p:to>
                                        <p:strVal val="visible"/>
                                      </p:to>
                                    </p:set>
                                    <p:anim calcmode="lin" valueType="num">
                                      <p:cBhvr additive="base">
                                        <p:cTn dur="1000"/>
                                        <p:tgtEl>
                                          <p:spTgt spid="31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4">
                                            <p:txEl>
                                              <p:pRg end="1" st="1"/>
                                            </p:txEl>
                                          </p:spTgt>
                                        </p:tgtEl>
                                        <p:attrNameLst>
                                          <p:attrName>style.visibility</p:attrName>
                                        </p:attrNameLst>
                                      </p:cBhvr>
                                      <p:to>
                                        <p:strVal val="visible"/>
                                      </p:to>
                                    </p:set>
                                    <p:anim calcmode="lin" valueType="num">
                                      <p:cBhvr additive="base">
                                        <p:cTn dur="1000"/>
                                        <p:tgtEl>
                                          <p:spTgt spid="31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4">
                                            <p:txEl>
                                              <p:pRg end="2" st="2"/>
                                            </p:txEl>
                                          </p:spTgt>
                                        </p:tgtEl>
                                        <p:attrNameLst>
                                          <p:attrName>style.visibility</p:attrName>
                                        </p:attrNameLst>
                                      </p:cBhvr>
                                      <p:to>
                                        <p:strVal val="visible"/>
                                      </p:to>
                                    </p:set>
                                    <p:anim calcmode="lin" valueType="num">
                                      <p:cBhvr additive="base">
                                        <p:cTn dur="1000"/>
                                        <p:tgtEl>
                                          <p:spTgt spid="31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1000"/>
                                        <p:tgtEl>
                                          <p:spTgt spid="31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1000"/>
                                        <p:tgtEl>
                                          <p:spTgt spid="31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1000"/>
                                        <p:tgtEl>
                                          <p:spTgt spid="315"/>
                                        </p:tgtEl>
                                        <p:attrNameLst>
                                          <p:attrName>ppt_y</p:attrName>
                                        </p:attrNameLst>
                                      </p:cBhvr>
                                      <p:tavLst>
                                        <p:tav fmla="" tm="0">
                                          <p:val>
                                            <p:strVal val="#ppt_y"/>
                                          </p:val>
                                        </p:tav>
                                        <p:tav fmla="" tm="100000">
                                          <p:val>
                                            <p:strVal val="#ppt_y+1"/>
                                          </p:val>
                                        </p:tav>
                                      </p:tavLst>
                                    </p:anim>
                                    <p:set>
                                      <p:cBhvr>
                                        <p:cTn dur="1" fill="hold">
                                          <p:stCondLst>
                                            <p:cond delay="1000"/>
                                          </p:stCondLst>
                                        </p:cTn>
                                        <p:tgtEl>
                                          <p:spTgt spid="315"/>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1000"/>
                                        <p:tgtEl>
                                          <p:spTgt spid="316"/>
                                        </p:tgtEl>
                                        <p:attrNameLst>
                                          <p:attrName>ppt_y</p:attrName>
                                        </p:attrNameLst>
                                      </p:cBhvr>
                                      <p:tavLst>
                                        <p:tav fmla="" tm="0">
                                          <p:val>
                                            <p:strVal val="#ppt_y"/>
                                          </p:val>
                                        </p:tav>
                                        <p:tav fmla="" tm="100000">
                                          <p:val>
                                            <p:strVal val="#ppt_y+1"/>
                                          </p:val>
                                        </p:tav>
                                      </p:tavLst>
                                    </p:anim>
                                    <p:set>
                                      <p:cBhvr>
                                        <p:cTn dur="1" fill="hold">
                                          <p:stCondLst>
                                            <p:cond delay="1000"/>
                                          </p:stCondLst>
                                        </p:cTn>
                                        <p:tgtEl>
                                          <p:spTgt spid="316"/>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1000"/>
                                        <p:tgtEl>
                                          <p:spTgt spid="317"/>
                                        </p:tgtEl>
                                        <p:attrNameLst>
                                          <p:attrName>ppt_y</p:attrName>
                                        </p:attrNameLst>
                                      </p:cBhvr>
                                      <p:tavLst>
                                        <p:tav fmla="" tm="0">
                                          <p:val>
                                            <p:strVal val="#ppt_y"/>
                                          </p:val>
                                        </p:tav>
                                        <p:tav fmla="" tm="100000">
                                          <p:val>
                                            <p:strVal val="#ppt_y+1"/>
                                          </p:val>
                                        </p:tav>
                                      </p:tavLst>
                                    </p:anim>
                                    <p:set>
                                      <p:cBhvr>
                                        <p:cTn dur="1" fill="hold">
                                          <p:stCondLst>
                                            <p:cond delay="1000"/>
                                          </p:stCondLst>
                                        </p:cTn>
                                        <p:tgtEl>
                                          <p:spTgt spid="31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