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294bc38cd10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294bc38cd10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294bc38cd10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294bc38cd10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ja"/>
              <a:t>＠</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29536eb8dde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29536eb8dde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29536eb8dd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29536eb8dd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29536eb8dde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29536eb8dde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ja"/>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mc:Choice Requires="p14">
      <p:transition spd="slow" p14:dur="1500">
        <p14:flip dir="l"/>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3.jp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623408" y="61572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ja"/>
              <a:t>新しいサービス</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ja"/>
              <a:t>〜〜みんなが快適に過ごせるサービスを〜〜</a:t>
            </a:r>
            <a:endParaRPr/>
          </a:p>
        </p:txBody>
      </p:sp>
      <p:pic>
        <p:nvPicPr>
          <p:cNvPr id="56" name="Google Shape;56;p13"/>
          <p:cNvPicPr preferRelativeResize="0"/>
          <p:nvPr/>
        </p:nvPicPr>
        <p:blipFill>
          <a:blip r:embed="rId3">
            <a:alphaModFix/>
          </a:blip>
          <a:stretch>
            <a:fillRect/>
          </a:stretch>
        </p:blipFill>
        <p:spPr>
          <a:xfrm>
            <a:off x="-12" y="3495663"/>
            <a:ext cx="2771775" cy="1647825"/>
          </a:xfrm>
          <a:prstGeom prst="rect">
            <a:avLst/>
          </a:prstGeom>
          <a:noFill/>
          <a:ln>
            <a:noFill/>
          </a:ln>
        </p:spPr>
      </p:pic>
      <p:pic>
        <p:nvPicPr>
          <p:cNvPr id="57" name="Google Shape;57;p13"/>
          <p:cNvPicPr preferRelativeResize="0"/>
          <p:nvPr/>
        </p:nvPicPr>
        <p:blipFill>
          <a:blip r:embed="rId4">
            <a:alphaModFix/>
          </a:blip>
          <a:stretch>
            <a:fillRect/>
          </a:stretch>
        </p:blipFill>
        <p:spPr>
          <a:xfrm>
            <a:off x="6912300" y="3311150"/>
            <a:ext cx="2162175" cy="19800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5"/>
                                        </p:tgtEl>
                                        <p:attrNameLst>
                                          <p:attrName>style.visibility</p:attrName>
                                        </p:attrNameLst>
                                      </p:cBhvr>
                                      <p:to>
                                        <p:strVal val="visible"/>
                                      </p:to>
                                    </p:set>
                                    <p:animEffect filter="fade" transition="in">
                                      <p:cBhvr>
                                        <p:cTn dur="1000"/>
                                        <p:tgtEl>
                                          <p:spTgt spid="5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4"/>
          <p:cNvSpPr txBox="1"/>
          <p:nvPr>
            <p:ph type="title"/>
          </p:nvPr>
        </p:nvSpPr>
        <p:spPr>
          <a:xfrm>
            <a:off x="0" y="-117175"/>
            <a:ext cx="9405900" cy="51435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Clr>
                <a:schemeClr val="dk1"/>
              </a:buClr>
              <a:buSzPts val="1100"/>
              <a:buFont typeface="Arial"/>
              <a:buNone/>
            </a:pPr>
            <a:r>
              <a:rPr b="1" lang="ja" sz="2444">
                <a:solidFill>
                  <a:schemeClr val="dk2"/>
                </a:solidFill>
              </a:rPr>
              <a:t>僕が考えたサービスは、</a:t>
            </a:r>
            <a:r>
              <a:rPr b="1" lang="ja" sz="2444">
                <a:solidFill>
                  <a:schemeClr val="dk2"/>
                </a:solidFill>
                <a:highlight>
                  <a:schemeClr val="accent1"/>
                </a:highlight>
              </a:rPr>
              <a:t>「余った食品を　処理・保管する」</a:t>
            </a:r>
            <a:endParaRPr b="1" sz="2444">
              <a:solidFill>
                <a:schemeClr val="dk2"/>
              </a:solidFill>
              <a:highlight>
                <a:schemeClr val="accent1"/>
              </a:highlight>
            </a:endParaRPr>
          </a:p>
          <a:p>
            <a:pPr indent="0" lvl="0" marL="0" rtl="0" algn="l">
              <a:spcBef>
                <a:spcPts val="1200"/>
              </a:spcBef>
              <a:spcAft>
                <a:spcPts val="0"/>
              </a:spcAft>
              <a:buNone/>
            </a:pPr>
            <a:r>
              <a:rPr lang="ja"/>
              <a:t>　　　　　　　　　　　　＋</a:t>
            </a:r>
            <a:endParaRPr/>
          </a:p>
          <a:p>
            <a:pPr indent="0" lvl="0" marL="0" rtl="0" algn="l">
              <a:spcBef>
                <a:spcPts val="0"/>
              </a:spcBef>
              <a:spcAft>
                <a:spcPts val="0"/>
              </a:spcAft>
              <a:buNone/>
            </a:pPr>
            <a:r>
              <a:rPr lang="ja" sz="2244">
                <a:highlight>
                  <a:srgbClr val="B7B7B7"/>
                </a:highlight>
              </a:rPr>
              <a:t>焼き豆腐指数をすぐ計算できるようにロボット?みたいなのを置く</a:t>
            </a:r>
            <a:endParaRPr sz="2244">
              <a:highlight>
                <a:srgbClr val="B7B7B7"/>
              </a:highlight>
            </a:endParaRPr>
          </a:p>
          <a:p>
            <a:pPr indent="0" lvl="0" marL="0" rtl="0" algn="l">
              <a:spcBef>
                <a:spcPts val="0"/>
              </a:spcBef>
              <a:spcAft>
                <a:spcPts val="0"/>
              </a:spcAft>
              <a:buNone/>
            </a:pPr>
            <a:r>
              <a:t/>
            </a:r>
            <a:endParaRPr sz="2244">
              <a:highlight>
                <a:srgbClr val="B7B7B7"/>
              </a:highlight>
            </a:endParaRPr>
          </a:p>
          <a:p>
            <a:pPr indent="0" lvl="0" marL="0" rtl="0" algn="l">
              <a:spcBef>
                <a:spcPts val="0"/>
              </a:spcBef>
              <a:spcAft>
                <a:spcPts val="0"/>
              </a:spcAft>
              <a:buNone/>
            </a:pPr>
            <a:r>
              <a:t/>
            </a:r>
            <a:endParaRPr sz="2244">
              <a:highlight>
                <a:srgbClr val="B7B7B7"/>
              </a:highlight>
            </a:endParaRPr>
          </a:p>
        </p:txBody>
      </p:sp>
      <p:pic>
        <p:nvPicPr>
          <p:cNvPr id="63" name="Google Shape;63;p14"/>
          <p:cNvPicPr preferRelativeResize="0"/>
          <p:nvPr/>
        </p:nvPicPr>
        <p:blipFill>
          <a:blip r:embed="rId3">
            <a:alphaModFix/>
          </a:blip>
          <a:stretch>
            <a:fillRect/>
          </a:stretch>
        </p:blipFill>
        <p:spPr>
          <a:xfrm>
            <a:off x="6429363" y="2428863"/>
            <a:ext cx="2714625" cy="2714625"/>
          </a:xfrm>
          <a:prstGeom prst="rect">
            <a:avLst/>
          </a:prstGeom>
          <a:noFill/>
          <a:ln>
            <a:noFill/>
          </a:ln>
        </p:spPr>
      </p:pic>
      <p:pic>
        <p:nvPicPr>
          <p:cNvPr id="64" name="Google Shape;64;p14"/>
          <p:cNvPicPr preferRelativeResize="0"/>
          <p:nvPr/>
        </p:nvPicPr>
        <p:blipFill rotWithShape="1">
          <a:blip r:embed="rId4">
            <a:alphaModFix/>
          </a:blip>
          <a:srcRect b="5910" l="0" r="0" t="-5910"/>
          <a:stretch/>
        </p:blipFill>
        <p:spPr>
          <a:xfrm>
            <a:off x="3357550" y="3140375"/>
            <a:ext cx="2428875" cy="1885950"/>
          </a:xfrm>
          <a:prstGeom prst="rect">
            <a:avLst/>
          </a:prstGeom>
          <a:noFill/>
          <a:ln>
            <a:noFill/>
          </a:ln>
        </p:spPr>
      </p:pic>
    </p:spTree>
  </p:cSld>
  <p:clrMapOvr>
    <a:masterClrMapping/>
  </p:clrMapOvr>
  <mc:AlternateContent>
    <mc:Choice Requires="p14">
      <p:transition spd="slow" p14:dur="1500">
        <p:fad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5"/>
          <p:cNvSpPr txBox="1"/>
          <p:nvPr>
            <p:ph idx="1" type="body"/>
          </p:nvPr>
        </p:nvSpPr>
        <p:spPr>
          <a:xfrm>
            <a:off x="311700" y="305000"/>
            <a:ext cx="8520600" cy="4263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ja"/>
              <a:t>どうしてこれを調べたか</a:t>
            </a:r>
            <a:endParaRPr b="1"/>
          </a:p>
          <a:p>
            <a:pPr indent="0" lvl="0" marL="0" rtl="0" algn="l">
              <a:spcBef>
                <a:spcPts val="1200"/>
              </a:spcBef>
              <a:spcAft>
                <a:spcPts val="0"/>
              </a:spcAft>
              <a:buNone/>
            </a:pPr>
            <a:r>
              <a:rPr lang="ja">
                <a:highlight>
                  <a:schemeClr val="accent1"/>
                </a:highlight>
              </a:rPr>
              <a:t>食品ロス</a:t>
            </a:r>
            <a:r>
              <a:rPr lang="ja"/>
              <a:t>も防げると思うし他にも会社の人も助かると思うから。</a:t>
            </a:r>
            <a:endParaRPr/>
          </a:p>
          <a:p>
            <a:pPr indent="0" lvl="0" marL="0" rtl="0" algn="l">
              <a:spcBef>
                <a:spcPts val="1200"/>
              </a:spcBef>
              <a:spcAft>
                <a:spcPts val="0"/>
              </a:spcAft>
              <a:buNone/>
            </a:pPr>
            <a:r>
              <a:rPr b="1" lang="ja"/>
              <a:t>どうやったら実現できるか</a:t>
            </a:r>
            <a:endParaRPr b="1"/>
          </a:p>
          <a:p>
            <a:pPr indent="0" lvl="0" marL="0" rtl="0" algn="l">
              <a:spcBef>
                <a:spcPts val="1200"/>
              </a:spcBef>
              <a:spcAft>
                <a:spcPts val="0"/>
              </a:spcAft>
              <a:buNone/>
            </a:pPr>
            <a:r>
              <a:rPr lang="ja"/>
              <a:t>1計算などをでき機能を作って、会社などに設置したらいいと思う。</a:t>
            </a:r>
            <a:endParaRPr/>
          </a:p>
          <a:p>
            <a:pPr indent="0" lvl="0" marL="0" rtl="0" algn="l">
              <a:spcBef>
                <a:spcPts val="1200"/>
              </a:spcBef>
              <a:spcAft>
                <a:spcPts val="0"/>
              </a:spcAft>
              <a:buNone/>
            </a:pPr>
            <a:r>
              <a:rPr lang="ja"/>
              <a:t>2保管のサービスは会社などにその機のロボット？など置きそこで冷凍保存や、できたら解凍機能なをつけたらいいと思う。</a:t>
            </a:r>
            <a:endParaRPr/>
          </a:p>
          <a:p>
            <a:pPr indent="0" lvl="0" marL="0" rtl="0" algn="l">
              <a:spcBef>
                <a:spcPts val="1200"/>
              </a:spcBef>
              <a:spcAft>
                <a:spcPts val="0"/>
              </a:spcAft>
              <a:buNone/>
            </a:pPr>
            <a:r>
              <a:rPr lang="ja"/>
              <a:t>3処理するサービスは、少し大きな機会でもいいから余った物などを分解して再利用したり、どうしようもない時は、熱などで処理できるようにしたらいいと思う。</a:t>
            </a:r>
            <a:endParaRPr/>
          </a:p>
          <a:p>
            <a:pPr indent="0" lvl="0" marL="0" rtl="0" algn="l">
              <a:spcBef>
                <a:spcPts val="1200"/>
              </a:spcBef>
              <a:spcAft>
                <a:spcPts val="1200"/>
              </a:spcAft>
              <a:buNone/>
            </a:pPr>
            <a:r>
              <a:t/>
            </a:r>
            <a:endParaRPr/>
          </a:p>
        </p:txBody>
      </p:sp>
    </p:spTree>
  </p:cSld>
  <p:clrMapOvr>
    <a:masterClrMapping/>
  </p:clrMapOvr>
  <mc:AlternateContent>
    <mc:Choice Requires="p14">
      <p:transition spd="slow" p14:dur="1500">
        <p:fad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6"/>
          <p:cNvSpPr txBox="1"/>
          <p:nvPr>
            <p:ph idx="1" type="body"/>
          </p:nvPr>
        </p:nvSpPr>
        <p:spPr>
          <a:xfrm>
            <a:off x="0" y="1316600"/>
            <a:ext cx="91440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ja">
                <a:highlight>
                  <a:srgbClr val="0000FF"/>
                </a:highlight>
              </a:rPr>
              <a:t>どうしてこのサービスを思いついたのか。</a:t>
            </a:r>
            <a:endParaRPr>
              <a:highlight>
                <a:srgbClr val="0000FF"/>
              </a:highlight>
            </a:endParaRPr>
          </a:p>
          <a:p>
            <a:pPr indent="0" lvl="0" marL="0" rtl="0" algn="l">
              <a:spcBef>
                <a:spcPts val="1200"/>
              </a:spcBef>
              <a:spcAft>
                <a:spcPts val="0"/>
              </a:spcAft>
              <a:buNone/>
            </a:pPr>
            <a:r>
              <a:rPr lang="ja"/>
              <a:t>理由1　焼き豆腐指数などが間違えていたりした場合,多分間違えのほうが多いから</a:t>
            </a:r>
            <a:endParaRPr/>
          </a:p>
          <a:p>
            <a:pPr indent="0" lvl="0" marL="0" rtl="0" algn="l">
              <a:spcBef>
                <a:spcPts val="1200"/>
              </a:spcBef>
              <a:spcAft>
                <a:spcPts val="0"/>
              </a:spcAft>
              <a:buNone/>
            </a:pPr>
            <a:r>
              <a:rPr lang="ja"/>
              <a:t>ロボットなどが計算したほうが,時間の節約にもなるし正確に計算できると思う。</a:t>
            </a:r>
            <a:endParaRPr/>
          </a:p>
          <a:p>
            <a:pPr indent="0" lvl="0" marL="0" rtl="0" algn="l">
              <a:spcBef>
                <a:spcPts val="1200"/>
              </a:spcBef>
              <a:spcAft>
                <a:spcPts val="0"/>
              </a:spcAft>
              <a:buNone/>
            </a:pPr>
            <a:r>
              <a:rPr lang="ja"/>
              <a:t>理由2　処理にはものすごいお金がかかったりするけど,でっかくてもいいから,</a:t>
            </a:r>
            <a:endParaRPr/>
          </a:p>
          <a:p>
            <a:pPr indent="0" lvl="0" marL="0" rtl="0" algn="l">
              <a:spcBef>
                <a:spcPts val="1200"/>
              </a:spcBef>
              <a:spcAft>
                <a:spcPts val="1200"/>
              </a:spcAft>
              <a:buNone/>
            </a:pPr>
            <a:r>
              <a:rPr lang="ja"/>
              <a:t>いろんな物を処理できたら作ってる人はすごい助かると思うから。</a:t>
            </a:r>
            <a:endParaRPr/>
          </a:p>
        </p:txBody>
      </p:sp>
    </p:spTree>
  </p:cSld>
  <p:clrMapOvr>
    <a:masterClrMapping/>
  </p:clrMapOvr>
  <mc:AlternateContent>
    <mc:Choice Requires="p14">
      <p:transition spd="slow" p14:dur="1500">
        <p:fad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78" name="Shape 78"/>
        <p:cNvGrpSpPr/>
        <p:nvPr/>
      </p:nvGrpSpPr>
      <p:grpSpPr>
        <a:xfrm>
          <a:off x="0" y="0"/>
          <a:ext cx="0" cy="0"/>
          <a:chOff x="0" y="0"/>
          <a:chExt cx="0" cy="0"/>
        </a:xfrm>
      </p:grpSpPr>
      <p:sp>
        <p:nvSpPr>
          <p:cNvPr id="79" name="Google Shape;79;p17"/>
          <p:cNvSpPr txBox="1"/>
          <p:nvPr/>
        </p:nvSpPr>
        <p:spPr>
          <a:xfrm>
            <a:off x="-52875" y="944450"/>
            <a:ext cx="9144000" cy="1757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ja" sz="8500"/>
              <a:t>これで終わります</a:t>
            </a:r>
            <a:endParaRPr sz="8500"/>
          </a:p>
        </p:txBody>
      </p:sp>
      <p:pic>
        <p:nvPicPr>
          <p:cNvPr id="80" name="Google Shape;80;p17"/>
          <p:cNvPicPr preferRelativeResize="0"/>
          <p:nvPr/>
        </p:nvPicPr>
        <p:blipFill>
          <a:blip r:embed="rId3">
            <a:alphaModFix/>
          </a:blip>
          <a:stretch>
            <a:fillRect/>
          </a:stretch>
        </p:blipFill>
        <p:spPr>
          <a:xfrm>
            <a:off x="7524750" y="2324100"/>
            <a:ext cx="1619250" cy="2819400"/>
          </a:xfrm>
          <a:prstGeom prst="rect">
            <a:avLst/>
          </a:prstGeom>
          <a:noFill/>
          <a:ln>
            <a:noFill/>
          </a:ln>
        </p:spPr>
      </p:pic>
      <p:sp>
        <p:nvSpPr>
          <p:cNvPr id="81" name="Google Shape;81;p17"/>
          <p:cNvSpPr txBox="1"/>
          <p:nvPr/>
        </p:nvSpPr>
        <p:spPr>
          <a:xfrm>
            <a:off x="643350" y="3093650"/>
            <a:ext cx="4251000" cy="1003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ja" sz="2700"/>
              <a:t>視聴いただきありがとうございました！</a:t>
            </a:r>
            <a:endParaRPr sz="2700"/>
          </a:p>
        </p:txBody>
      </p:sp>
    </p:spTree>
  </p:cSld>
  <p:clrMapOvr>
    <a:masterClrMapping/>
  </p:clrMapOvr>
  <mc:AlternateContent>
    <mc:Choice Requires="p14">
      <p:transition spd="slow" p14:dur="1000">
        <p14:flip dir="l"/>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0"/>
                                        </p:tgtEl>
                                        <p:attrNameLst>
                                          <p:attrName>style.visibility</p:attrName>
                                        </p:attrNameLst>
                                      </p:cBhvr>
                                      <p:to>
                                        <p:strVal val="visible"/>
                                      </p:to>
                                    </p:set>
                                    <p:animEffect filter="fade" transition="in">
                                      <p:cBhvr>
                                        <p:cTn dur="500"/>
                                        <p:tgtEl>
                                          <p:spTgt spid="80"/>
                                        </p:tgtEl>
                                      </p:cBhvr>
                                    </p:animEffect>
                                  </p:childTnLst>
                                </p:cTn>
                              </p:par>
                            </p:childTnLst>
                          </p:cTn>
                        </p:par>
                        <p:par>
                          <p:cTn fill="hold">
                            <p:stCondLst>
                              <p:cond delay="500"/>
                            </p:stCondLst>
                            <p:childTnLst>
                              <p:par>
                                <p:cTn fill="hold" nodeType="afterEffect" presetClass="entr" presetID="2" presetSubtype="1">
                                  <p:stCondLst>
                                    <p:cond delay="0"/>
                                  </p:stCondLst>
                                  <p:childTnLst>
                                    <p:set>
                                      <p:cBhvr>
                                        <p:cTn dur="1" fill="hold">
                                          <p:stCondLst>
                                            <p:cond delay="0"/>
                                          </p:stCondLst>
                                        </p:cTn>
                                        <p:tgtEl>
                                          <p:spTgt spid="81"/>
                                        </p:tgtEl>
                                        <p:attrNameLst>
                                          <p:attrName>style.visibility</p:attrName>
                                        </p:attrNameLst>
                                      </p:cBhvr>
                                      <p:to>
                                        <p:strVal val="visible"/>
                                      </p:to>
                                    </p:set>
                                    <p:anim calcmode="lin" valueType="num">
                                      <p:cBhvr additive="base">
                                        <p:cTn dur="1000"/>
                                        <p:tgtEl>
                                          <p:spTgt spid="81"/>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