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Nunito"/>
      <p:regular r:id="rId11"/>
      <p:bold r:id="rId12"/>
      <p:italic r:id="rId13"/>
      <p:boldItalic r:id="rId14"/>
    </p:embeddedFont>
    <p:embeddedFont>
      <p:font typeface="Maven Pro"/>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regular.fntdata"/><Relationship Id="rId10" Type="http://schemas.openxmlformats.org/officeDocument/2006/relationships/slide" Target="slides/slide5.xml"/><Relationship Id="rId13" Type="http://schemas.openxmlformats.org/officeDocument/2006/relationships/font" Target="fonts/Nunito-italic.fntdata"/><Relationship Id="rId12" Type="http://schemas.openxmlformats.org/officeDocument/2006/relationships/font" Target="fonts/Nuni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avenPro-regular.fntdata"/><Relationship Id="rId14" Type="http://schemas.openxmlformats.org/officeDocument/2006/relationships/font" Target="fonts/Nunito-boldItalic.fntdata"/><Relationship Id="rId16" Type="http://schemas.openxmlformats.org/officeDocument/2006/relationships/font" Target="fonts/MavenPro-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94bd8ce3e2_0_3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94bd8ce3e2_0_3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94bd8ce3e2_0_6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294bd8ce3e2_0_6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94bd8ce3e2_0_9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294bd8ce3e2_0_9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294bd8ce3e2_0_9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294bd8ce3e2_0_9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rgbClr val="38761D"/>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2800">
        <p:fade thruBlk="1"/>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ja"/>
              <a:t>救急べっと</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病院で使う便利なベット</a:t>
            </a:r>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p>
            <a:pPr indent="0" lvl="0" marL="0" marR="0" rtl="0" algn="l">
              <a:lnSpc>
                <a:spcPct val="100000"/>
              </a:lnSpc>
              <a:spcBef>
                <a:spcPts val="0"/>
              </a:spcBef>
              <a:spcAft>
                <a:spcPts val="0"/>
              </a:spcAft>
              <a:buNone/>
            </a:pPr>
            <a:r>
              <a:rPr lang="ja"/>
              <a:t>このベットは患者さんの症状を書いた紙を入れると自動的にその症状に合った診察室へ運んでくれます。</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15"/>
          <p:cNvSpPr txBox="1"/>
          <p:nvPr>
            <p:ph type="title"/>
          </p:nvPr>
        </p:nvSpPr>
        <p:spPr>
          <a:xfrm>
            <a:off x="1181375" y="140425"/>
            <a:ext cx="5857800" cy="51435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ja"/>
              <a:t>しかしベットを自動的に動かすことは難しですなので今ある自動で動く車を使って、動かします。その上にベットを載せます。そうすることで運ぶ人を使わなくてもいいしより正確により早く診察室に付き診察を受けられます。運ぶ人は他のことをすることができます。</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292" name="Shape 292"/>
        <p:cNvGrpSpPr/>
        <p:nvPr/>
      </p:nvGrpSpPr>
      <p:grpSpPr>
        <a:xfrm>
          <a:off x="0" y="0"/>
          <a:ext cx="0" cy="0"/>
          <a:chOff x="0" y="0"/>
          <a:chExt cx="0" cy="0"/>
        </a:xfrm>
      </p:grpSpPr>
      <p:sp>
        <p:nvSpPr>
          <p:cNvPr id="293" name="Google Shape;293;p16"/>
          <p:cNvSpPr txBox="1"/>
          <p:nvPr>
            <p:ph type="title"/>
          </p:nvPr>
        </p:nvSpPr>
        <p:spPr>
          <a:xfrm>
            <a:off x="236900" y="955025"/>
            <a:ext cx="5857800" cy="3573300"/>
          </a:xfrm>
          <a:prstGeom prst="rect">
            <a:avLst/>
          </a:prstGeom>
          <a:ln cap="flat" cmpd="sng" w="9525">
            <a:solidFill>
              <a:srgbClr val="000000"/>
            </a:solidFill>
            <a:prstDash val="solid"/>
            <a:round/>
            <a:headEnd len="sm" w="sm" type="none"/>
            <a:tailEnd len="sm" w="sm" type="none"/>
          </a:ln>
        </p:spPr>
        <p:txBody>
          <a:bodyPr anchorCtr="0" anchor="ctr" bIns="91425" lIns="91425" spcFirstLastPara="1" rIns="91425" wrap="square" tIns="91425">
            <a:normAutofit/>
          </a:bodyPr>
          <a:lstStyle/>
          <a:p>
            <a:pPr indent="0" lvl="0" marL="0" rtl="0" algn="l">
              <a:spcBef>
                <a:spcPts val="0"/>
              </a:spcBef>
              <a:spcAft>
                <a:spcPts val="0"/>
              </a:spcAft>
              <a:buNone/>
            </a:pPr>
            <a:r>
              <a:rPr lang="ja"/>
              <a:t>ベットが少し早すぎてふきとんでしまうかもしれませんそんなときには、</a:t>
            </a:r>
            <a:endParaRPr/>
          </a:p>
          <a:p>
            <a:pPr indent="0" lvl="0" marL="0" rtl="0" algn="l">
              <a:spcBef>
                <a:spcPts val="0"/>
              </a:spcBef>
              <a:spcAft>
                <a:spcPts val="0"/>
              </a:spcAft>
              <a:buNone/>
            </a:pPr>
            <a:r>
              <a:rPr lang="ja"/>
              <a:t>車の速度を飛ばない程度に減らしてみるといいです。</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17"/>
          <p:cNvSpPr txBox="1"/>
          <p:nvPr>
            <p:ph type="title"/>
          </p:nvPr>
        </p:nvSpPr>
        <p:spPr>
          <a:xfrm>
            <a:off x="670850" y="903975"/>
            <a:ext cx="5481000" cy="3573300"/>
          </a:xfrm>
          <a:prstGeom prst="rect">
            <a:avLst/>
          </a:prstGeom>
          <a:ln cap="flat" cmpd="sng" w="9525">
            <a:solidFill>
              <a:srgbClr val="000000"/>
            </a:solidFill>
            <a:prstDash val="solid"/>
            <a:round/>
            <a:headEnd len="sm" w="sm" type="none"/>
            <a:tailEnd len="sm" w="sm" type="none"/>
          </a:ln>
        </p:spPr>
        <p:txBody>
          <a:bodyPr anchorCtr="0" anchor="ctr" bIns="91425" lIns="91425" spcFirstLastPara="1" rIns="91425" wrap="square" tIns="91425">
            <a:normAutofit/>
          </a:bodyPr>
          <a:lstStyle/>
          <a:p>
            <a:pPr indent="0" lvl="0" marL="0" rtl="0" algn="l">
              <a:spcBef>
                <a:spcPts val="0"/>
              </a:spcBef>
              <a:spcAft>
                <a:spcPts val="0"/>
              </a:spcAft>
              <a:buNone/>
            </a:pPr>
            <a:r>
              <a:rPr lang="ja"/>
              <a:t>このようなやり方でやるとより早く診察ができるので、使ってみてはどうですか？</a:t>
            </a:r>
            <a:endParaRPr/>
          </a:p>
        </p:txBody>
      </p:sp>
      <p:cxnSp>
        <p:nvCxnSpPr>
          <p:cNvPr id="299" name="Google Shape;299;p17"/>
          <p:cNvCxnSpPr/>
          <p:nvPr/>
        </p:nvCxnSpPr>
        <p:spPr>
          <a:xfrm>
            <a:off x="6738875" y="1046575"/>
            <a:ext cx="1225200" cy="12252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